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58" r:id="rId4"/>
    <p:sldId id="259" r:id="rId5"/>
    <p:sldId id="309" r:id="rId6"/>
    <p:sldId id="260" r:id="rId7"/>
    <p:sldId id="261" r:id="rId8"/>
    <p:sldId id="262" r:id="rId9"/>
    <p:sldId id="263" r:id="rId10"/>
    <p:sldId id="266" r:id="rId11"/>
    <p:sldId id="267" r:id="rId12"/>
    <p:sldId id="284" r:id="rId13"/>
    <p:sldId id="285" r:id="rId14"/>
    <p:sldId id="264" r:id="rId15"/>
    <p:sldId id="265" r:id="rId16"/>
    <p:sldId id="314" r:id="rId17"/>
    <p:sldId id="268" r:id="rId18"/>
    <p:sldId id="269" r:id="rId19"/>
    <p:sldId id="272" r:id="rId20"/>
    <p:sldId id="273" r:id="rId21"/>
    <p:sldId id="279" r:id="rId22"/>
    <p:sldId id="280" r:id="rId23"/>
    <p:sldId id="316" r:id="rId24"/>
    <p:sldId id="274" r:id="rId25"/>
    <p:sldId id="275" r:id="rId26"/>
    <p:sldId id="276" r:id="rId27"/>
    <p:sldId id="277" r:id="rId28"/>
    <p:sldId id="298" r:id="rId29"/>
    <p:sldId id="299" r:id="rId30"/>
    <p:sldId id="306" r:id="rId31"/>
    <p:sldId id="286" r:id="rId32"/>
    <p:sldId id="287" r:id="rId33"/>
    <p:sldId id="291" r:id="rId34"/>
    <p:sldId id="292" r:id="rId35"/>
    <p:sldId id="293" r:id="rId36"/>
    <p:sldId id="294" r:id="rId37"/>
    <p:sldId id="295" r:id="rId38"/>
    <p:sldId id="296" r:id="rId39"/>
    <p:sldId id="297" r:id="rId40"/>
    <p:sldId id="31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0" autoAdjust="0"/>
    <p:restoredTop sz="94660"/>
  </p:normalViewPr>
  <p:slideViewPr>
    <p:cSldViewPr snapToGrid="0">
      <p:cViewPr varScale="1">
        <p:scale>
          <a:sx n="106" d="100"/>
          <a:sy n="106" d="100"/>
        </p:scale>
        <p:origin x="13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lt-LT" smtClean="0"/>
              <a:t>Spustelėję redag. ruoš. pavad. stilių</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4786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3724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8297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ncho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506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lt-LT" smtClean="0"/>
              <a:t>Spustelėję redag. ruoš. pavad. stilių</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688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656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lt-LT" smtClean="0"/>
              <a:t>Spustelėję redag. ruoš. pavad. stilių</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Content Placeholder 3"/>
          <p:cNvSpPr>
            <a:spLocks noGrp="1"/>
          </p:cNvSpPr>
          <p:nvPr>
            <p:ph sz="half" idx="2"/>
          </p:nvPr>
        </p:nvSpPr>
        <p:spPr>
          <a:xfrm>
            <a:off x="1447191" y="2824269"/>
            <a:ext cx="4645152" cy="2644457"/>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Content Placeholder 5"/>
          <p:cNvSpPr>
            <a:spLocks noGrp="1"/>
          </p:cNvSpPr>
          <p:nvPr>
            <p:ph sz="quarter" idx="4"/>
          </p:nvPr>
        </p:nvSpPr>
        <p:spPr>
          <a:xfrm>
            <a:off x="6412362" y="2821491"/>
            <a:ext cx="4645152" cy="2637371"/>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6747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4986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514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lt-LT" smtClean="0"/>
              <a:t>Spustelėję redag. ruoš. pavad. stilių</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e Placeholder 4"/>
          <p:cNvSpPr>
            <a:spLocks noGrp="1"/>
          </p:cNvSpPr>
          <p:nvPr>
            <p:ph type="dt" sz="half" idx="10"/>
          </p:nvPr>
        </p:nvSpPr>
        <p:spPr/>
        <p:txBody>
          <a:bodyPr/>
          <a:lstStyle/>
          <a:p>
            <a:fld id="{B61BEF0D-F0BB-DE4B-95CE-6DB70DBA9567}" type="datetimeFigureOut">
              <a:rPr lang="en-US" smtClean="0"/>
              <a:pPr/>
              <a:t>3/21/2017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904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3/21/2017</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509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3/21/2017</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137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pPr algn="ctr"/>
            <a:r>
              <a:rPr lang="lt-LT" dirty="0" smtClean="0"/>
              <a:t>2014 - 2020 METŲ PROJEKTAI</a:t>
            </a:r>
            <a:endParaRPr lang="lt-LT" dirty="0"/>
          </a:p>
        </p:txBody>
      </p:sp>
      <p:sp>
        <p:nvSpPr>
          <p:cNvPr id="3" name="Antrinis pavadinimas 2"/>
          <p:cNvSpPr>
            <a:spLocks noGrp="1"/>
          </p:cNvSpPr>
          <p:nvPr>
            <p:ph type="subTitle" idx="1"/>
          </p:nvPr>
        </p:nvSpPr>
        <p:spPr/>
        <p:txBody>
          <a:bodyPr/>
          <a:lstStyle/>
          <a:p>
            <a:pPr algn="ctr"/>
            <a:r>
              <a:rPr lang="lt-LT" dirty="0" smtClean="0"/>
              <a:t>Molėtų rajono savivaldybės administracija</a:t>
            </a:r>
            <a:endParaRPr lang="lt-LT" dirty="0"/>
          </a:p>
        </p:txBody>
      </p:sp>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4852" y="5703684"/>
            <a:ext cx="1154316" cy="1154316"/>
          </a:xfrm>
          <a:prstGeom prst="rect">
            <a:avLst/>
          </a:prstGeom>
        </p:spPr>
      </p:pic>
    </p:spTree>
    <p:extLst>
      <p:ext uri="{BB962C8B-B14F-4D97-AF65-F5344CB8AC3E}">
        <p14:creationId xmlns:p14="http://schemas.microsoft.com/office/powerpoint/2010/main" val="1601417276"/>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inis pavadinimas 1"/>
          <p:cNvSpPr>
            <a:spLocks noGrp="1"/>
          </p:cNvSpPr>
          <p:nvPr>
            <p:ph type="subTitle" idx="1"/>
          </p:nvPr>
        </p:nvSpPr>
        <p:spPr>
          <a:xfrm>
            <a:off x="2259736" y="1465337"/>
            <a:ext cx="8637072" cy="2022929"/>
          </a:xfrm>
        </p:spPr>
        <p:txBody>
          <a:bodyPr>
            <a:noAutofit/>
          </a:bodyPr>
          <a:lstStyle/>
          <a:p>
            <a:pPr algn="ctr"/>
            <a:r>
              <a:rPr lang="lt-LT" sz="2000" dirty="0"/>
              <a:t>2014–2020 metų Europos Sąjungos fondų investicijų veiksmų programos 7 prioriteto „Kokybiško užimtumo ir dalyvavimo darbo rinkoje skatinimas“ įgyvendinimo priemonės Nr. 07.1.1-CPVA-R-305</a:t>
            </a:r>
            <a:br>
              <a:rPr lang="lt-LT" sz="2000" dirty="0"/>
            </a:br>
            <a:r>
              <a:rPr lang="lt-LT" sz="2000" dirty="0"/>
              <a:t> </a:t>
            </a:r>
            <a:r>
              <a:rPr lang="lt-LT" sz="2000" b="1" dirty="0"/>
              <a:t>„Modernizuoti savivaldybių kultūros infrastruktūrą“</a:t>
            </a:r>
          </a:p>
        </p:txBody>
      </p:sp>
    </p:spTree>
    <p:extLst>
      <p:ext uri="{BB962C8B-B14F-4D97-AF65-F5344CB8AC3E}">
        <p14:creationId xmlns:p14="http://schemas.microsoft.com/office/powerpoint/2010/main" val="662288304"/>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804889"/>
            <a:ext cx="9605635" cy="1212454"/>
          </a:xfrm>
        </p:spPr>
        <p:txBody>
          <a:bodyPr>
            <a:normAutofit/>
          </a:bodyPr>
          <a:lstStyle/>
          <a:p>
            <a:pPr algn="ctr"/>
            <a:r>
              <a:rPr lang="lt-LT" sz="2400" dirty="0" smtClean="0"/>
              <a:t>Projektas „Molėtų </a:t>
            </a:r>
            <a:r>
              <a:rPr lang="lt-LT" sz="2400" dirty="0"/>
              <a:t>miesto laisvalaikio ir pramogų </a:t>
            </a:r>
            <a:br>
              <a:rPr lang="lt-LT" sz="2400" dirty="0"/>
            </a:br>
            <a:r>
              <a:rPr lang="lt-LT" sz="2400" dirty="0"/>
              <a:t>infrastruktūros atnaujinimas ir plėtra </a:t>
            </a:r>
            <a:br>
              <a:rPr lang="lt-LT" sz="2400" dirty="0"/>
            </a:br>
            <a:r>
              <a:rPr lang="lt-LT" sz="2400" dirty="0"/>
              <a:t>Labanoro g. 1b, </a:t>
            </a:r>
            <a:r>
              <a:rPr lang="lt-LT" sz="2400" dirty="0" smtClean="0"/>
              <a:t>Molėtai“</a:t>
            </a:r>
            <a:endParaRPr lang="lt-LT" sz="2400" dirty="0"/>
          </a:p>
        </p:txBody>
      </p:sp>
      <p:sp>
        <p:nvSpPr>
          <p:cNvPr id="3" name="Turinio vietos rezervavimo ženklas 2"/>
          <p:cNvSpPr>
            <a:spLocks noGrp="1"/>
          </p:cNvSpPr>
          <p:nvPr>
            <p:ph sz="half" idx="1"/>
          </p:nvPr>
        </p:nvSpPr>
        <p:spPr/>
        <p:txBody>
          <a:bodyPr>
            <a:normAutofit fontScale="77500" lnSpcReduction="20000"/>
          </a:bodyPr>
          <a:lstStyle/>
          <a:p>
            <a:r>
              <a:rPr lang="lt-LT" dirty="0"/>
              <a:t>Numatoma atnaujinti lauko estradą ir teritoriją aplink ją pritaikant šiuolaikiškam ir moderniam kultūros paslaugų teikimui. </a:t>
            </a:r>
            <a:endParaRPr lang="lt-LT" dirty="0" smtClean="0"/>
          </a:p>
          <a:p>
            <a:r>
              <a:rPr lang="lt-LT" dirty="0"/>
              <a:t>Projekto metu  bus įrengta  aikštelė prie vasaros estrados ir estradą aptarnaujančio transporto aikštelę, taip pat naudojama dalyvių autobusams ir techniniam renginių aptarnavimui, teritorijos apšvietimas, įrengiama scena, artistinės patalpos.</a:t>
            </a:r>
          </a:p>
        </p:txBody>
      </p:sp>
      <p:sp>
        <p:nvSpPr>
          <p:cNvPr id="4" name="Turinio vietos rezervavimo ženklas 3"/>
          <p:cNvSpPr>
            <a:spLocks noGrp="1"/>
          </p:cNvSpPr>
          <p:nvPr>
            <p:ph sz="half" idx="2"/>
          </p:nvPr>
        </p:nvSpPr>
        <p:spPr>
          <a:xfrm>
            <a:off x="6409700" y="2017953"/>
            <a:ext cx="4645152" cy="3441520"/>
          </a:xfrm>
        </p:spPr>
        <p:txBody>
          <a:bodyPr>
            <a:normAutofit fontScale="77500" lnSpcReduction="20000"/>
          </a:bodyPr>
          <a:lstStyle/>
          <a:p>
            <a:r>
              <a:rPr lang="lt-LT" dirty="0"/>
              <a:t>Bendra projekto vertė – </a:t>
            </a:r>
            <a:r>
              <a:rPr lang="lt-LT" dirty="0" smtClean="0"/>
              <a:t>310 331,20</a:t>
            </a:r>
            <a:endParaRPr lang="lt-LT" dirty="0"/>
          </a:p>
          <a:p>
            <a:r>
              <a:rPr lang="lt-LT" dirty="0"/>
              <a:t>Paramos lėšos – </a:t>
            </a:r>
            <a:r>
              <a:rPr lang="lt-LT" dirty="0" smtClean="0"/>
              <a:t>250 000,00</a:t>
            </a:r>
            <a:endParaRPr lang="lt-LT" dirty="0"/>
          </a:p>
          <a:p>
            <a:r>
              <a:rPr lang="lt-LT" dirty="0"/>
              <a:t>Nuosavos lėšos – </a:t>
            </a:r>
            <a:r>
              <a:rPr lang="lt-LT" dirty="0" smtClean="0"/>
              <a:t>60 331,20</a:t>
            </a:r>
            <a:endParaRPr lang="lt-LT" dirty="0"/>
          </a:p>
          <a:p>
            <a:r>
              <a:rPr lang="lt-LT" dirty="0"/>
              <a:t>Įgyvendinimas iki </a:t>
            </a:r>
            <a:r>
              <a:rPr lang="lt-LT" dirty="0" smtClean="0"/>
              <a:t>2018-02-28</a:t>
            </a:r>
            <a:endParaRPr lang="lt-LT" dirty="0"/>
          </a:p>
          <a:p>
            <a:pPr marL="0" indent="0">
              <a:buNone/>
            </a:pPr>
            <a:endParaRPr lang="lt-LT" dirty="0"/>
          </a:p>
          <a:p>
            <a:pPr marL="0" indent="0">
              <a:buNone/>
            </a:pPr>
            <a:endParaRPr lang="lt-LT" dirty="0"/>
          </a:p>
          <a:p>
            <a:pPr marL="0" indent="0">
              <a:buNone/>
            </a:pPr>
            <a:endParaRPr lang="lt-LT" dirty="0"/>
          </a:p>
          <a:p>
            <a:pPr marL="0" indent="0">
              <a:buNone/>
            </a:pPr>
            <a:r>
              <a:rPr lang="lt-LT" dirty="0"/>
              <a:t>Dabartinė situacija – </a:t>
            </a:r>
            <a:r>
              <a:rPr lang="lt-LT" dirty="0" smtClean="0"/>
              <a:t>pasirašyta  projekto finansavimo sutartis 2017-02-07. Projektas įgyvendinamas.</a:t>
            </a:r>
            <a:endParaRPr lang="lt-LT" dirty="0"/>
          </a:p>
          <a:p>
            <a:pPr marL="0" indent="0">
              <a:buNone/>
            </a:pPr>
            <a:endParaRPr lang="lt-LT" dirty="0"/>
          </a:p>
        </p:txBody>
      </p:sp>
    </p:spTree>
    <p:extLst>
      <p:ext uri="{BB962C8B-B14F-4D97-AF65-F5344CB8AC3E}">
        <p14:creationId xmlns:p14="http://schemas.microsoft.com/office/powerpoint/2010/main" val="42365768"/>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normAutofit/>
          </a:bodyPr>
          <a:lstStyle/>
          <a:p>
            <a:pPr algn="ctr"/>
            <a:r>
              <a:rPr lang="lt-LT" sz="2800" dirty="0"/>
              <a:t>2014–2020 metų Europos Sąjungos fondų investicijų veiksmų programos 8 prioriteto „Socialinės įtraukties didinimas ir kova su skurdu“ įgyvendinimo priemonės Nr. 08.1.2-CPVA-R-408 </a:t>
            </a:r>
            <a:r>
              <a:rPr lang="lt-LT" sz="2800" dirty="0" smtClean="0"/>
              <a:t/>
            </a:r>
            <a:br>
              <a:rPr lang="lt-LT" sz="2800" dirty="0" smtClean="0"/>
            </a:br>
            <a:r>
              <a:rPr lang="lt-LT" sz="2800" b="1" dirty="0" smtClean="0"/>
              <a:t>„</a:t>
            </a:r>
            <a:r>
              <a:rPr lang="lt-LT" sz="2800" b="1" dirty="0"/>
              <a:t>Socialinio būsto fondo plėtra“</a:t>
            </a:r>
            <a:r>
              <a:rPr lang="lt-LT" sz="2800" dirty="0"/>
              <a:t> </a:t>
            </a:r>
          </a:p>
        </p:txBody>
      </p:sp>
    </p:spTree>
    <p:extLst>
      <p:ext uri="{BB962C8B-B14F-4D97-AF65-F5344CB8AC3E}">
        <p14:creationId xmlns:p14="http://schemas.microsoft.com/office/powerpoint/2010/main" val="2770038745"/>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Projektas „Socialinio </a:t>
            </a:r>
            <a:r>
              <a:rPr lang="lt-LT" dirty="0"/>
              <a:t>būsto fondo plėtra Molėtų rajono </a:t>
            </a:r>
            <a:r>
              <a:rPr lang="lt-LT" dirty="0" smtClean="0"/>
              <a:t>savivaldybėje“</a:t>
            </a:r>
            <a:endParaRPr lang="lt-LT" dirty="0"/>
          </a:p>
        </p:txBody>
      </p:sp>
      <p:sp>
        <p:nvSpPr>
          <p:cNvPr id="3" name="Turinio vietos rezervavimo ženklas 2"/>
          <p:cNvSpPr>
            <a:spLocks noGrp="1"/>
          </p:cNvSpPr>
          <p:nvPr>
            <p:ph sz="half" idx="1"/>
          </p:nvPr>
        </p:nvSpPr>
        <p:spPr/>
        <p:txBody>
          <a:bodyPr>
            <a:normAutofit fontScale="85000" lnSpcReduction="10000"/>
          </a:bodyPr>
          <a:lstStyle/>
          <a:p>
            <a:r>
              <a:rPr lang="lt-LT" dirty="0" smtClean="0"/>
              <a:t>siekiama </a:t>
            </a:r>
            <a:r>
              <a:rPr lang="lt-LT" dirty="0"/>
              <a:t>aprūpinti ilgiausiai socialinio būsto laukiančius asmenis (šeimas</a:t>
            </a:r>
            <a:r>
              <a:rPr lang="lt-LT" dirty="0" smtClean="0"/>
              <a:t>)</a:t>
            </a:r>
          </a:p>
          <a:p>
            <a:r>
              <a:rPr lang="lt-LT" dirty="0" smtClean="0"/>
              <a:t> </a:t>
            </a:r>
            <a:r>
              <a:rPr lang="lt-LT" dirty="0"/>
              <a:t>planuojama </a:t>
            </a:r>
            <a:r>
              <a:rPr lang="lt-LT" dirty="0" smtClean="0"/>
              <a:t>įsigyti  </a:t>
            </a:r>
            <a:r>
              <a:rPr lang="lt-LT" dirty="0"/>
              <a:t>21 socialinį </a:t>
            </a:r>
            <a:r>
              <a:rPr lang="lt-LT" dirty="0" smtClean="0"/>
              <a:t>būstą, iš jų:</a:t>
            </a:r>
          </a:p>
          <a:p>
            <a:pPr lvl="1"/>
            <a:r>
              <a:rPr lang="lt-LT" dirty="0" smtClean="0"/>
              <a:t>8 </a:t>
            </a:r>
            <a:r>
              <a:rPr lang="lt-LT" dirty="0"/>
              <a:t>vieno kambario butus, </a:t>
            </a:r>
            <a:endParaRPr lang="lt-LT" dirty="0" smtClean="0"/>
          </a:p>
          <a:p>
            <a:pPr lvl="1"/>
            <a:r>
              <a:rPr lang="lt-LT" dirty="0" smtClean="0"/>
              <a:t>10 </a:t>
            </a:r>
            <a:r>
              <a:rPr lang="lt-LT" dirty="0"/>
              <a:t>dviejų kambarių </a:t>
            </a:r>
            <a:r>
              <a:rPr lang="lt-LT" dirty="0" smtClean="0"/>
              <a:t>butų;</a:t>
            </a:r>
            <a:endParaRPr lang="lt-LT" dirty="0"/>
          </a:p>
          <a:p>
            <a:pPr lvl="1"/>
            <a:r>
              <a:rPr lang="lt-LT" dirty="0" smtClean="0"/>
              <a:t> </a:t>
            </a:r>
            <a:r>
              <a:rPr lang="lt-LT" dirty="0"/>
              <a:t>3 trijų kambarių </a:t>
            </a:r>
            <a:r>
              <a:rPr lang="lt-LT" dirty="0" smtClean="0"/>
              <a:t>butus.</a:t>
            </a:r>
          </a:p>
          <a:p>
            <a:pPr lvl="1"/>
            <a:r>
              <a:rPr lang="lt-LT" dirty="0"/>
              <a:t> numatoma  </a:t>
            </a:r>
            <a:r>
              <a:rPr lang="lt-LT" dirty="0" smtClean="0"/>
              <a:t>įsigytus </a:t>
            </a:r>
            <a:r>
              <a:rPr lang="lt-LT" dirty="0"/>
              <a:t>2 butus </a:t>
            </a:r>
            <a:r>
              <a:rPr lang="lt-LT" dirty="0" smtClean="0"/>
              <a:t>pritaikyti </a:t>
            </a:r>
            <a:r>
              <a:rPr lang="lt-LT" dirty="0"/>
              <a:t>neįgaliųjų poreikiams, atliekant remonto </a:t>
            </a:r>
            <a:r>
              <a:rPr lang="lt-LT" dirty="0" smtClean="0"/>
              <a:t>darbus bei įsigyti </a:t>
            </a:r>
            <a:r>
              <a:rPr lang="lt-LT" dirty="0"/>
              <a:t>2 komplektus neįgaliesiems skirtos </a:t>
            </a:r>
            <a:r>
              <a:rPr lang="lt-LT" dirty="0" smtClean="0"/>
              <a:t>įrangos</a:t>
            </a:r>
          </a:p>
          <a:p>
            <a:pPr lvl="1"/>
            <a:r>
              <a:rPr lang="lt-LT" dirty="0" smtClean="0"/>
              <a:t> 21 </a:t>
            </a:r>
            <a:r>
              <a:rPr lang="lt-LT" dirty="0"/>
              <a:t>vnt. elektrinių viryklių (su orkaitėmis).</a:t>
            </a:r>
          </a:p>
        </p:txBody>
      </p:sp>
      <p:sp>
        <p:nvSpPr>
          <p:cNvPr id="4" name="Turinio vietos rezervavimo ženklas 3"/>
          <p:cNvSpPr>
            <a:spLocks noGrp="1"/>
          </p:cNvSpPr>
          <p:nvPr>
            <p:ph sz="half" idx="2"/>
          </p:nvPr>
        </p:nvSpPr>
        <p:spPr/>
        <p:txBody>
          <a:bodyPr>
            <a:normAutofit fontScale="85000" lnSpcReduction="10000"/>
          </a:bodyPr>
          <a:lstStyle/>
          <a:p>
            <a:r>
              <a:rPr lang="lt-LT" dirty="0"/>
              <a:t>Bendra projekto vertė – </a:t>
            </a:r>
            <a:r>
              <a:rPr lang="lt-LT" dirty="0" smtClean="0"/>
              <a:t>577 222,22 eur</a:t>
            </a:r>
            <a:endParaRPr lang="lt-LT" dirty="0"/>
          </a:p>
          <a:p>
            <a:r>
              <a:rPr lang="lt-LT" dirty="0"/>
              <a:t>Paramos lėšos – </a:t>
            </a:r>
            <a:r>
              <a:rPr lang="lt-LT" dirty="0" smtClean="0"/>
              <a:t>490 585 eur</a:t>
            </a:r>
            <a:endParaRPr lang="lt-LT" dirty="0"/>
          </a:p>
          <a:p>
            <a:r>
              <a:rPr lang="lt-LT" dirty="0"/>
              <a:t>Nuosavos lėšos </a:t>
            </a:r>
            <a:r>
              <a:rPr lang="lt-LT" dirty="0" smtClean="0"/>
              <a:t>– 86 637, 22 eur</a:t>
            </a:r>
          </a:p>
          <a:p>
            <a:r>
              <a:rPr lang="lt-LT" dirty="0" smtClean="0"/>
              <a:t>Pasirašyta projekto finansavimo sutartis 2016-09-01. Projektas įgyvendinamas. </a:t>
            </a:r>
            <a:endParaRPr lang="lt-LT" dirty="0"/>
          </a:p>
        </p:txBody>
      </p:sp>
    </p:spTree>
    <p:extLst>
      <p:ext uri="{BB962C8B-B14F-4D97-AF65-F5344CB8AC3E}">
        <p14:creationId xmlns:p14="http://schemas.microsoft.com/office/powerpoint/2010/main" val="2892012359"/>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1764793" y="530352"/>
            <a:ext cx="9290060" cy="2767657"/>
          </a:xfrm>
        </p:spPr>
        <p:txBody>
          <a:bodyPr>
            <a:noAutofit/>
          </a:bodyPr>
          <a:lstStyle/>
          <a:p>
            <a:pPr algn="ctr"/>
            <a:r>
              <a:rPr lang="lt-LT" sz="2400" dirty="0"/>
              <a:t>2014–2020 metų Europos Sąjungos fondų investicijų veiksmų programos 5 prioriteto „Aplinkosauga, gamtos išteklių darnus naudojimas ir prisitaikymas prie klimato kaitos“ 05.2.1-APVA-R-008 </a:t>
            </a:r>
            <a:r>
              <a:rPr lang="lt-LT" sz="2400" dirty="0" smtClean="0"/>
              <a:t>priemonės</a:t>
            </a:r>
            <a:br>
              <a:rPr lang="lt-LT" sz="2400" dirty="0" smtClean="0"/>
            </a:br>
            <a:r>
              <a:rPr lang="lt-LT" sz="2400" dirty="0" smtClean="0"/>
              <a:t> </a:t>
            </a:r>
            <a:r>
              <a:rPr lang="lt-LT" sz="2400" dirty="0"/>
              <a:t>„</a:t>
            </a:r>
            <a:r>
              <a:rPr lang="lt-LT" sz="2400" b="1" dirty="0"/>
              <a:t>Komunalinių atliekų tvarkymo infrastruktūros plėtra</a:t>
            </a:r>
            <a:r>
              <a:rPr lang="lt-LT" sz="2400" dirty="0"/>
              <a:t>“ </a:t>
            </a:r>
          </a:p>
        </p:txBody>
      </p:sp>
    </p:spTree>
    <p:extLst>
      <p:ext uri="{BB962C8B-B14F-4D97-AF65-F5344CB8AC3E}">
        <p14:creationId xmlns:p14="http://schemas.microsoft.com/office/powerpoint/2010/main" val="2170152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Projektas „Molėtų </a:t>
            </a:r>
            <a:r>
              <a:rPr lang="lt-LT" dirty="0"/>
              <a:t>rajono komunalinių atliekų tvarkymo infrastruktūros </a:t>
            </a:r>
            <a:r>
              <a:rPr lang="lt-LT" dirty="0" smtClean="0"/>
              <a:t>plėtra“</a:t>
            </a:r>
            <a:endParaRPr lang="lt-LT" dirty="0"/>
          </a:p>
        </p:txBody>
      </p:sp>
      <p:sp>
        <p:nvSpPr>
          <p:cNvPr id="3" name="Turinio vietos rezervavimo ženklas 2"/>
          <p:cNvSpPr>
            <a:spLocks noGrp="1"/>
          </p:cNvSpPr>
          <p:nvPr>
            <p:ph sz="half" idx="1"/>
          </p:nvPr>
        </p:nvSpPr>
        <p:spPr/>
        <p:txBody>
          <a:bodyPr>
            <a:normAutofit fontScale="77500" lnSpcReduction="20000"/>
          </a:bodyPr>
          <a:lstStyle/>
          <a:p>
            <a:r>
              <a:rPr lang="lt-LT" dirty="0" smtClean="0"/>
              <a:t>Bus įrengta </a:t>
            </a:r>
            <a:r>
              <a:rPr lang="lt-LT" dirty="0"/>
              <a:t>požeminių konteinerinių aikštelių skaičius - 20, iš jų:</a:t>
            </a:r>
          </a:p>
          <a:p>
            <a:r>
              <a:rPr lang="lt-LT" dirty="0"/>
              <a:t>įrengtų plastiko atliekų konteinerių skaičius – 20; popieriaus / kartono atliekų konteinerių skaičius – 20;</a:t>
            </a:r>
          </a:p>
          <a:p>
            <a:r>
              <a:rPr lang="lt-LT" dirty="0"/>
              <a:t> stiklo atliekų konteinerių skaičius – 20; tekstilės atliekų konteinerių skaičius – 8; mišrių komunalinių atliekų konteinerių skaičius – 24; biologinių (maisto ir žaliųjų) atliekų konteinerių skaičius – 14; 	</a:t>
            </a:r>
          </a:p>
          <a:p>
            <a:endParaRPr lang="lt-LT" dirty="0"/>
          </a:p>
        </p:txBody>
      </p:sp>
      <p:sp>
        <p:nvSpPr>
          <p:cNvPr id="4" name="Turinio vietos rezervavimo ženklas 3"/>
          <p:cNvSpPr>
            <a:spLocks noGrp="1"/>
          </p:cNvSpPr>
          <p:nvPr>
            <p:ph sz="half" idx="2"/>
          </p:nvPr>
        </p:nvSpPr>
        <p:spPr/>
        <p:txBody>
          <a:bodyPr>
            <a:normAutofit fontScale="77500" lnSpcReduction="20000"/>
          </a:bodyPr>
          <a:lstStyle/>
          <a:p>
            <a:r>
              <a:rPr lang="lt-LT" dirty="0"/>
              <a:t>Bendra projekto vertė Utenos regiono plėtros plane </a:t>
            </a:r>
            <a:r>
              <a:rPr lang="lt-LT" dirty="0" smtClean="0"/>
              <a:t>–546 406 </a:t>
            </a:r>
            <a:r>
              <a:rPr lang="lt-LT" dirty="0"/>
              <a:t>eur</a:t>
            </a:r>
          </a:p>
          <a:p>
            <a:r>
              <a:rPr lang="lt-LT" dirty="0"/>
              <a:t>Iš jų ES lėšos  - </a:t>
            </a:r>
            <a:r>
              <a:rPr lang="lt-LT" dirty="0" smtClean="0"/>
              <a:t>459 270 eur</a:t>
            </a:r>
          </a:p>
          <a:p>
            <a:r>
              <a:rPr lang="lt-LT" dirty="0" smtClean="0"/>
              <a:t>Valstybės lėšos – 3 900 eur</a:t>
            </a:r>
            <a:endParaRPr lang="lt-LT" dirty="0"/>
          </a:p>
          <a:p>
            <a:r>
              <a:rPr lang="lt-LT" dirty="0"/>
              <a:t>Nuosavas įnašas – </a:t>
            </a:r>
            <a:r>
              <a:rPr lang="lt-LT" dirty="0" smtClean="0"/>
              <a:t> </a:t>
            </a:r>
            <a:r>
              <a:rPr lang="lt-LT" dirty="0"/>
              <a:t>7</a:t>
            </a:r>
            <a:r>
              <a:rPr lang="lt-LT" dirty="0" smtClean="0"/>
              <a:t>7 148 eur</a:t>
            </a:r>
            <a:endParaRPr lang="lt-LT" dirty="0"/>
          </a:p>
          <a:p>
            <a:r>
              <a:rPr lang="lt-LT" dirty="0"/>
              <a:t>Paraiškos pateikimo terminas – 2017 -05-31</a:t>
            </a:r>
          </a:p>
          <a:p>
            <a:endParaRPr lang="lt-LT" dirty="0" smtClean="0"/>
          </a:p>
          <a:p>
            <a:endParaRPr lang="lt-LT" dirty="0"/>
          </a:p>
          <a:p>
            <a:r>
              <a:rPr lang="lt-LT" dirty="0" smtClean="0"/>
              <a:t>Dabartinė situacija - vykdomi projektavimo darbai</a:t>
            </a:r>
            <a:r>
              <a:rPr lang="lt-LT" dirty="0" smtClean="0">
                <a:solidFill>
                  <a:srgbClr val="FF0000"/>
                </a:solidFill>
              </a:rPr>
              <a:t>.</a:t>
            </a:r>
            <a:endParaRPr lang="lt-LT" dirty="0">
              <a:solidFill>
                <a:srgbClr val="FF0000"/>
              </a:solidFill>
            </a:endParaRPr>
          </a:p>
        </p:txBody>
      </p:sp>
    </p:spTree>
    <p:extLst>
      <p:ext uri="{BB962C8B-B14F-4D97-AF65-F5344CB8AC3E}">
        <p14:creationId xmlns:p14="http://schemas.microsoft.com/office/powerpoint/2010/main" val="496431926"/>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veikslėlis 8"/>
          <p:cNvPicPr>
            <a:picLocks noChangeAspect="1"/>
          </p:cNvPicPr>
          <p:nvPr/>
        </p:nvPicPr>
        <p:blipFill>
          <a:blip r:embed="rId2"/>
          <a:stretch>
            <a:fillRect/>
          </a:stretch>
        </p:blipFill>
        <p:spPr>
          <a:xfrm>
            <a:off x="-259645" y="-90312"/>
            <a:ext cx="12192000" cy="6344355"/>
          </a:xfrm>
          <a:prstGeom prst="rect">
            <a:avLst/>
          </a:prstGeom>
        </p:spPr>
      </p:pic>
    </p:spTree>
    <p:extLst>
      <p:ext uri="{BB962C8B-B14F-4D97-AF65-F5344CB8AC3E}">
        <p14:creationId xmlns:p14="http://schemas.microsoft.com/office/powerpoint/2010/main" val="2771764599"/>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normAutofit fontScale="90000"/>
          </a:bodyPr>
          <a:lstStyle/>
          <a:p>
            <a:pPr algn="ctr"/>
            <a:r>
              <a:rPr lang="lt-LT" sz="3600" dirty="0"/>
              <a:t>2014–2020 m. Europos Sąjungos fondų investicijų veiksmų programos 5 prioriteto „Aplinkosauga, gamtos išteklių darnus naudojimas ir prisitaikymas prie klimato kaitos“ 05.5.1-APVA-R-19 priemonės </a:t>
            </a:r>
            <a:r>
              <a:rPr lang="lt-LT" sz="3600" dirty="0" smtClean="0"/>
              <a:t/>
            </a:r>
            <a:br>
              <a:rPr lang="lt-LT" sz="3600" dirty="0" smtClean="0"/>
            </a:br>
            <a:r>
              <a:rPr lang="lt-LT" sz="3600" b="1" dirty="0" smtClean="0"/>
              <a:t>„</a:t>
            </a:r>
            <a:r>
              <a:rPr lang="lt-LT" sz="3600" b="1" dirty="0"/>
              <a:t>Kraštovaizdžio apsauga“</a:t>
            </a:r>
          </a:p>
        </p:txBody>
      </p:sp>
    </p:spTree>
    <p:extLst>
      <p:ext uri="{BB962C8B-B14F-4D97-AF65-F5344CB8AC3E}">
        <p14:creationId xmlns:p14="http://schemas.microsoft.com/office/powerpoint/2010/main" val="1988210524"/>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a:blip r:embed="rId2"/>
          <a:stretch>
            <a:fillRect/>
          </a:stretch>
        </p:blipFill>
        <p:spPr>
          <a:xfrm>
            <a:off x="8855219" y="3862750"/>
            <a:ext cx="3249450" cy="2158171"/>
          </a:xfrm>
          <a:prstGeom prst="rect">
            <a:avLst/>
          </a:prstGeom>
        </p:spPr>
      </p:pic>
      <p:sp>
        <p:nvSpPr>
          <p:cNvPr id="2" name="Pavadinimas 1"/>
          <p:cNvSpPr>
            <a:spLocks noGrp="1"/>
          </p:cNvSpPr>
          <p:nvPr>
            <p:ph type="title"/>
          </p:nvPr>
        </p:nvSpPr>
        <p:spPr>
          <a:xfrm>
            <a:off x="1449217" y="557785"/>
            <a:ext cx="9605635" cy="1306410"/>
          </a:xfrm>
        </p:spPr>
        <p:txBody>
          <a:bodyPr>
            <a:normAutofit fontScale="90000"/>
          </a:bodyPr>
          <a:lstStyle/>
          <a:p>
            <a:pPr algn="ctr"/>
            <a:r>
              <a:rPr lang="lt-LT" dirty="0" smtClean="0"/>
              <a:t>Projektas „bešeimininkių </a:t>
            </a:r>
            <a:r>
              <a:rPr lang="lt-LT" dirty="0"/>
              <a:t>apleistų, kraštovaizdį darkančių statinių likvidavimas Molėtų rajono </a:t>
            </a:r>
            <a:r>
              <a:rPr lang="lt-LT" dirty="0" smtClean="0"/>
              <a:t>savivaldybėje“</a:t>
            </a:r>
            <a:endParaRPr lang="lt-LT" dirty="0"/>
          </a:p>
        </p:txBody>
      </p:sp>
      <p:sp>
        <p:nvSpPr>
          <p:cNvPr id="3" name="Turinio vietos rezervavimo ženklas 2"/>
          <p:cNvSpPr>
            <a:spLocks noGrp="1"/>
          </p:cNvSpPr>
          <p:nvPr>
            <p:ph sz="half" idx="1"/>
          </p:nvPr>
        </p:nvSpPr>
        <p:spPr/>
        <p:txBody>
          <a:bodyPr>
            <a:normAutofit fontScale="70000" lnSpcReduction="20000"/>
          </a:bodyPr>
          <a:lstStyle/>
          <a:p>
            <a:pPr algn="just"/>
            <a:r>
              <a:rPr lang="lt-LT" dirty="0"/>
              <a:t>Projekto metu suplanuota likviduoti 29 apleistus bešeimininkius ir kraštovaizdį darkančius statinius pagal parengtą bešeimininkių statinių  griovimo aprašą:</a:t>
            </a:r>
          </a:p>
          <a:p>
            <a:pPr lvl="1" algn="just"/>
            <a:r>
              <a:rPr lang="lt-LT" dirty="0"/>
              <a:t>2 vnt. Joniškio miestelyje, Joniškio seniūnijoje, 11 vnt. </a:t>
            </a:r>
            <a:r>
              <a:rPr lang="lt-LT" dirty="0" err="1"/>
              <a:t>Šakališkių</a:t>
            </a:r>
            <a:r>
              <a:rPr lang="lt-LT" dirty="0"/>
              <a:t> kaime, Joniškio seniūnijoje, 7 vnt. </a:t>
            </a:r>
            <a:r>
              <a:rPr lang="lt-LT" dirty="0" err="1"/>
              <a:t>Antagaluonės</a:t>
            </a:r>
            <a:r>
              <a:rPr lang="lt-LT" dirty="0"/>
              <a:t> kaime, Inturkės seniūnijoje, 8 vnt. </a:t>
            </a:r>
            <a:r>
              <a:rPr lang="lt-LT" dirty="0" err="1"/>
              <a:t>Pagaluonės</a:t>
            </a:r>
            <a:r>
              <a:rPr lang="lt-LT" dirty="0"/>
              <a:t> kaime Inturkės seniūnijoje, 1 vnt. Balninkų miestelyje, Balninkų seniūnijoje</a:t>
            </a:r>
            <a:r>
              <a:rPr lang="lt-LT" dirty="0" smtClean="0"/>
              <a:t>.</a:t>
            </a:r>
          </a:p>
          <a:p>
            <a:pPr marL="457200" lvl="1" indent="0" algn="just">
              <a:buNone/>
            </a:pPr>
            <a:endParaRPr lang="lt-LT" dirty="0" smtClean="0"/>
          </a:p>
          <a:p>
            <a:r>
              <a:rPr lang="lt-LT" dirty="0"/>
              <a:t>Bendra projekto vertė – </a:t>
            </a:r>
            <a:r>
              <a:rPr lang="lt-LT" dirty="0" smtClean="0"/>
              <a:t>389 692,00</a:t>
            </a:r>
            <a:endParaRPr lang="lt-LT" dirty="0"/>
          </a:p>
          <a:p>
            <a:r>
              <a:rPr lang="lt-LT" dirty="0" smtClean="0"/>
              <a:t>Paramos </a:t>
            </a:r>
            <a:r>
              <a:rPr lang="lt-LT" dirty="0"/>
              <a:t>lėšos – </a:t>
            </a:r>
            <a:r>
              <a:rPr lang="lt-LT" dirty="0" smtClean="0"/>
              <a:t>331 238,00</a:t>
            </a:r>
          </a:p>
          <a:p>
            <a:r>
              <a:rPr lang="lt-LT" dirty="0" smtClean="0"/>
              <a:t>Nuosavos </a:t>
            </a:r>
            <a:r>
              <a:rPr lang="lt-LT" dirty="0"/>
              <a:t>lėšos – </a:t>
            </a:r>
            <a:r>
              <a:rPr lang="lt-LT" dirty="0" smtClean="0"/>
              <a:t>58 454,00</a:t>
            </a:r>
            <a:endParaRPr lang="lt-LT" dirty="0"/>
          </a:p>
        </p:txBody>
      </p:sp>
      <p:sp>
        <p:nvSpPr>
          <p:cNvPr id="4" name="Turinio vietos rezervavimo ženklas 3"/>
          <p:cNvSpPr>
            <a:spLocks noGrp="1"/>
          </p:cNvSpPr>
          <p:nvPr>
            <p:ph sz="half" idx="2"/>
          </p:nvPr>
        </p:nvSpPr>
        <p:spPr/>
        <p:txBody>
          <a:bodyPr>
            <a:normAutofit fontScale="70000" lnSpcReduction="20000"/>
          </a:bodyPr>
          <a:lstStyle/>
          <a:p>
            <a:pPr marL="0" indent="0">
              <a:buNone/>
            </a:pPr>
            <a:endParaRPr lang="lt-LT" dirty="0" smtClean="0"/>
          </a:p>
          <a:p>
            <a:pPr algn="just"/>
            <a:r>
              <a:rPr lang="lt-LT" dirty="0" smtClean="0"/>
              <a:t>Vyksta rangos darbų pirkimo procedūros</a:t>
            </a:r>
            <a:endParaRPr lang="lt-LT" dirty="0"/>
          </a:p>
          <a:p>
            <a:r>
              <a:rPr lang="lt-LT" dirty="0" smtClean="0"/>
              <a:t>Įgyvendinimas </a:t>
            </a:r>
            <a:r>
              <a:rPr lang="lt-LT" dirty="0"/>
              <a:t>iki </a:t>
            </a:r>
            <a:r>
              <a:rPr lang="lt-LT" dirty="0" smtClean="0"/>
              <a:t>2018-11-30</a:t>
            </a:r>
            <a:endParaRPr lang="lt-LT" dirty="0"/>
          </a:p>
          <a:p>
            <a:endParaRPr lang="lt-LT" dirty="0"/>
          </a:p>
          <a:p>
            <a:endParaRPr lang="lt-LT" dirty="0" smtClean="0"/>
          </a:p>
          <a:p>
            <a:endParaRPr lang="lt-LT" dirty="0"/>
          </a:p>
          <a:p>
            <a:r>
              <a:rPr lang="lt-LT" dirty="0" smtClean="0"/>
              <a:t>Dabartinė situacija – paraiška vertinama.</a:t>
            </a:r>
            <a:endParaRPr lang="lt-LT" dirty="0"/>
          </a:p>
        </p:txBody>
      </p:sp>
    </p:spTree>
    <p:extLst>
      <p:ext uri="{BB962C8B-B14F-4D97-AF65-F5344CB8AC3E}">
        <p14:creationId xmlns:p14="http://schemas.microsoft.com/office/powerpoint/2010/main" val="1488096468"/>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noAutofit/>
          </a:bodyPr>
          <a:lstStyle/>
          <a:p>
            <a:pPr algn="ctr"/>
            <a:r>
              <a:rPr lang="lt-LT" sz="2800" dirty="0"/>
              <a:t>2014–2020 metų Europos Sąjungos fondų investicijų veiksmų programos 5 prioriteto „Aplinkosauga, gamtos išteklių darnus naudojimas ir prisitaikymas prie klimato kaitos“ 05.4.1-CPVA-R-302 priemonės </a:t>
            </a:r>
            <a:r>
              <a:rPr lang="lt-LT" sz="2800" b="1" dirty="0"/>
              <a:t>„Aktualizuoti savivaldybių kultūros paveldo objektus“ </a:t>
            </a:r>
          </a:p>
        </p:txBody>
      </p:sp>
    </p:spTree>
    <p:extLst>
      <p:ext uri="{BB962C8B-B14F-4D97-AF65-F5344CB8AC3E}">
        <p14:creationId xmlns:p14="http://schemas.microsoft.com/office/powerpoint/2010/main" val="4226011878"/>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pPr algn="ctr"/>
            <a:r>
              <a:rPr lang="lt-LT" dirty="0" smtClean="0"/>
              <a:t>Regioninės priemonės</a:t>
            </a:r>
            <a:endParaRPr lang="lt-LT" dirty="0"/>
          </a:p>
        </p:txBody>
      </p:sp>
    </p:spTree>
    <p:extLst>
      <p:ext uri="{BB962C8B-B14F-4D97-AF65-F5344CB8AC3E}">
        <p14:creationId xmlns:p14="http://schemas.microsoft.com/office/powerpoint/2010/main" val="4048264613"/>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576073"/>
            <a:ext cx="9605635" cy="1288122"/>
          </a:xfrm>
        </p:spPr>
        <p:txBody>
          <a:bodyPr>
            <a:noAutofit/>
          </a:bodyPr>
          <a:lstStyle/>
          <a:p>
            <a:pPr algn="ctr"/>
            <a:r>
              <a:rPr lang="lt-LT" sz="2000" dirty="0" smtClean="0"/>
              <a:t>PROJEKTAS „Atgailos </a:t>
            </a:r>
            <a:r>
              <a:rPr lang="lt-LT" sz="2000" dirty="0"/>
              <a:t>kanauninkų vienuolyno ansamblio (</a:t>
            </a:r>
            <a:r>
              <a:rPr lang="lt-LT" sz="2000" dirty="0" err="1"/>
              <a:t>u.k</a:t>
            </a:r>
            <a:r>
              <a:rPr lang="lt-LT" sz="2000" dirty="0"/>
              <a:t>. 987) vienuolyno namo (</a:t>
            </a:r>
            <a:r>
              <a:rPr lang="lt-LT" sz="2000" dirty="0" err="1"/>
              <a:t>u.k</a:t>
            </a:r>
            <a:r>
              <a:rPr lang="lt-LT" sz="2000" dirty="0"/>
              <a:t>. 25029) Videniškių k. kapitalinis remontas ir pritaikymas Videniškių vienuolyno amatų centro ir bendruomenės </a:t>
            </a:r>
            <a:r>
              <a:rPr lang="lt-LT" sz="2000" dirty="0" smtClean="0"/>
              <a:t>poreikiams“</a:t>
            </a:r>
            <a:endParaRPr lang="lt-LT" sz="2000" dirty="0"/>
          </a:p>
        </p:txBody>
      </p:sp>
      <p:sp>
        <p:nvSpPr>
          <p:cNvPr id="3" name="Turinio vietos rezervavimo ženklas 2"/>
          <p:cNvSpPr>
            <a:spLocks noGrp="1"/>
          </p:cNvSpPr>
          <p:nvPr>
            <p:ph sz="half" idx="1"/>
          </p:nvPr>
        </p:nvSpPr>
        <p:spPr>
          <a:xfrm>
            <a:off x="1447331" y="2010878"/>
            <a:ext cx="4645152" cy="3633566"/>
          </a:xfrm>
        </p:spPr>
        <p:txBody>
          <a:bodyPr>
            <a:normAutofit fontScale="62500" lnSpcReduction="20000"/>
          </a:bodyPr>
          <a:lstStyle/>
          <a:p>
            <a:r>
              <a:rPr lang="lt-LT" sz="2300" dirty="0"/>
              <a:t>Projekto metu bus  atliekamas vienuolyno pastato įskaitant inžinerinių sistemų prijungimą prie įrenginių, esančių su vienuolyno pastatu sublokuotame mokyklos pastate: atliekamas fasadų remontas, pastogės perdangos šiltinimas, takų pastogėje įrengimas, įrengiama </a:t>
            </a:r>
            <a:r>
              <a:rPr lang="lt-LT" sz="2300" dirty="0" err="1"/>
              <a:t>žaibosauga</a:t>
            </a:r>
            <a:r>
              <a:rPr lang="lt-LT" sz="2300" dirty="0"/>
              <a:t>, vėdinimas, geoterminio šildymo įrengimas, tiesiami 0,4 </a:t>
            </a:r>
            <a:r>
              <a:rPr lang="lt-LT" sz="2300" dirty="0" err="1"/>
              <a:t>kV</a:t>
            </a:r>
            <a:r>
              <a:rPr lang="lt-LT" sz="2300" dirty="0"/>
              <a:t> lauko elektros tinklai, įrengiamas liftas-keltas bei sutvarkomos  patalpos inžinierinėms sistemoms </a:t>
            </a:r>
            <a:r>
              <a:rPr lang="lt-LT" sz="2300" dirty="0" smtClean="0"/>
              <a:t>įrengti.</a:t>
            </a:r>
          </a:p>
          <a:p>
            <a:r>
              <a:rPr lang="lt-LT" sz="2600" dirty="0" smtClean="0"/>
              <a:t>Bendra </a:t>
            </a:r>
            <a:r>
              <a:rPr lang="lt-LT" sz="2600" dirty="0"/>
              <a:t>projekto vertė – </a:t>
            </a:r>
            <a:r>
              <a:rPr lang="lt-LT" sz="2600" dirty="0" smtClean="0"/>
              <a:t> 274 660 eur</a:t>
            </a:r>
            <a:endParaRPr lang="lt-LT" sz="2600" dirty="0"/>
          </a:p>
          <a:p>
            <a:r>
              <a:rPr lang="lt-LT" sz="2600" dirty="0"/>
              <a:t>Paramos lėšos – 221 058 eur</a:t>
            </a:r>
          </a:p>
          <a:p>
            <a:r>
              <a:rPr lang="lt-LT" sz="2600" dirty="0"/>
              <a:t>Nuosavos lėšos – </a:t>
            </a:r>
            <a:r>
              <a:rPr lang="lt-LT" sz="2600" dirty="0" smtClean="0"/>
              <a:t>53 602 </a:t>
            </a:r>
            <a:r>
              <a:rPr lang="lt-LT" sz="2600" dirty="0"/>
              <a:t>eur</a:t>
            </a:r>
          </a:p>
          <a:p>
            <a:endParaRPr lang="lt-LT" dirty="0"/>
          </a:p>
        </p:txBody>
      </p:sp>
      <p:sp>
        <p:nvSpPr>
          <p:cNvPr id="4" name="Turinio vietos rezervavimo ženklas 3"/>
          <p:cNvSpPr>
            <a:spLocks noGrp="1"/>
          </p:cNvSpPr>
          <p:nvPr>
            <p:ph sz="half" idx="2"/>
          </p:nvPr>
        </p:nvSpPr>
        <p:spPr/>
        <p:txBody>
          <a:bodyPr>
            <a:normAutofit fontScale="62500" lnSpcReduction="20000"/>
          </a:bodyPr>
          <a:lstStyle/>
          <a:p>
            <a:r>
              <a:rPr lang="lt-LT" dirty="0"/>
              <a:t>Paraiškos pateikimas iki </a:t>
            </a:r>
            <a:r>
              <a:rPr lang="lt-LT" dirty="0" smtClean="0"/>
              <a:t>balandžio 30 </a:t>
            </a:r>
            <a:r>
              <a:rPr lang="lt-LT" dirty="0"/>
              <a:t>d. </a:t>
            </a:r>
          </a:p>
          <a:p>
            <a:pPr marL="0" indent="0">
              <a:buNone/>
            </a:pPr>
            <a:endParaRPr lang="lt-LT" dirty="0">
              <a:solidFill>
                <a:srgbClr val="FF0000"/>
              </a:solidFill>
            </a:endParaRPr>
          </a:p>
        </p:txBody>
      </p:sp>
    </p:spTree>
    <p:extLst>
      <p:ext uri="{BB962C8B-B14F-4D97-AF65-F5344CB8AC3E}">
        <p14:creationId xmlns:p14="http://schemas.microsoft.com/office/powerpoint/2010/main" val="3760511138"/>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noAutofit/>
          </a:bodyPr>
          <a:lstStyle/>
          <a:p>
            <a:pPr algn="ctr"/>
            <a:r>
              <a:rPr lang="lt-LT" sz="3200" dirty="0"/>
              <a:t>2014–2020 metų Europos Sąjungos fondų investicijų veiksmų programos 6 prioriteto „Darnaus transporto ir pagrindinių tinklų infrastruktūros plėtra“ 06.2.1-TID-R-511 priemonės </a:t>
            </a:r>
            <a:r>
              <a:rPr lang="lt-LT" sz="3200" b="1" dirty="0"/>
              <a:t>„Vietinių kelių </a:t>
            </a:r>
            <a:r>
              <a:rPr lang="lt-LT" sz="3200" b="1" dirty="0" smtClean="0"/>
              <a:t> vystymas“</a:t>
            </a:r>
            <a:endParaRPr lang="lt-LT" sz="3200" b="1" dirty="0"/>
          </a:p>
        </p:txBody>
      </p:sp>
    </p:spTree>
    <p:extLst>
      <p:ext uri="{BB962C8B-B14F-4D97-AF65-F5344CB8AC3E}">
        <p14:creationId xmlns:p14="http://schemas.microsoft.com/office/powerpoint/2010/main" val="2398589423"/>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a:t>Molėtų miesto Pastovio </a:t>
            </a:r>
            <a:r>
              <a:rPr lang="lt-LT" dirty="0" smtClean="0"/>
              <a:t>g., Siesarties </a:t>
            </a:r>
            <a:r>
              <a:rPr lang="lt-LT" dirty="0"/>
              <a:t>g. ir S. Nėries g. rekonstrukcija </a:t>
            </a:r>
          </a:p>
        </p:txBody>
      </p:sp>
      <p:sp>
        <p:nvSpPr>
          <p:cNvPr id="3" name="Turinio vietos rezervavimo ženklas 2"/>
          <p:cNvSpPr>
            <a:spLocks noGrp="1"/>
          </p:cNvSpPr>
          <p:nvPr>
            <p:ph sz="half" idx="1"/>
          </p:nvPr>
        </p:nvSpPr>
        <p:spPr/>
        <p:txBody>
          <a:bodyPr>
            <a:normAutofit/>
          </a:bodyPr>
          <a:lstStyle/>
          <a:p>
            <a:r>
              <a:rPr lang="lt-LT" dirty="0"/>
              <a:t>Projekto metu numatoma rekonstruoti Pastovio, Siesarties ir S. Nėries </a:t>
            </a:r>
            <a:r>
              <a:rPr lang="lt-LT" dirty="0" smtClean="0"/>
              <a:t>gatves, įrengiant pėsčiųjų taką palei </a:t>
            </a:r>
            <a:r>
              <a:rPr lang="lt-LT" dirty="0" err="1" smtClean="0"/>
              <a:t>Pastovėlio</a:t>
            </a:r>
            <a:r>
              <a:rPr lang="lt-LT" dirty="0" smtClean="0"/>
              <a:t> ežerą</a:t>
            </a:r>
          </a:p>
          <a:p>
            <a:r>
              <a:rPr lang="lt-LT" dirty="0" smtClean="0"/>
              <a:t>Bendra </a:t>
            </a:r>
            <a:r>
              <a:rPr lang="lt-LT" dirty="0"/>
              <a:t>projekto vertė – </a:t>
            </a:r>
            <a:r>
              <a:rPr lang="lt-LT" dirty="0" smtClean="0"/>
              <a:t>505 858 eur</a:t>
            </a:r>
            <a:endParaRPr lang="lt-LT" dirty="0"/>
          </a:p>
          <a:p>
            <a:r>
              <a:rPr lang="lt-LT" dirty="0"/>
              <a:t>Paramos lėšos – </a:t>
            </a:r>
            <a:r>
              <a:rPr lang="lt-LT" dirty="0" smtClean="0"/>
              <a:t>429 980 eur</a:t>
            </a:r>
            <a:endParaRPr lang="lt-LT" dirty="0"/>
          </a:p>
          <a:p>
            <a:r>
              <a:rPr lang="lt-LT" dirty="0"/>
              <a:t>Nuosavos lėšos </a:t>
            </a:r>
            <a:r>
              <a:rPr lang="lt-LT" dirty="0" smtClean="0"/>
              <a:t>– 75 878 eur</a:t>
            </a:r>
          </a:p>
          <a:p>
            <a:pPr marL="0" indent="0">
              <a:buNone/>
            </a:pPr>
            <a:endParaRPr lang="lt-LT" dirty="0"/>
          </a:p>
        </p:txBody>
      </p:sp>
      <p:sp>
        <p:nvSpPr>
          <p:cNvPr id="4" name="Turinio vietos rezervavimo ženklas 3"/>
          <p:cNvSpPr>
            <a:spLocks noGrp="1"/>
          </p:cNvSpPr>
          <p:nvPr>
            <p:ph sz="half" idx="2"/>
          </p:nvPr>
        </p:nvSpPr>
        <p:spPr/>
        <p:txBody>
          <a:bodyPr>
            <a:normAutofit/>
          </a:bodyPr>
          <a:lstStyle/>
          <a:p>
            <a:r>
              <a:rPr lang="fi-FI" dirty="0"/>
              <a:t>Paraiškos pateikimas iki </a:t>
            </a:r>
            <a:r>
              <a:rPr lang="lt-LT" dirty="0" smtClean="0"/>
              <a:t>gegužės</a:t>
            </a:r>
            <a:r>
              <a:rPr lang="fi-FI" dirty="0" smtClean="0"/>
              <a:t> </a:t>
            </a:r>
            <a:r>
              <a:rPr lang="lt-LT" dirty="0" smtClean="0"/>
              <a:t>31</a:t>
            </a:r>
            <a:r>
              <a:rPr lang="fi-FI" dirty="0" smtClean="0"/>
              <a:t> </a:t>
            </a:r>
            <a:r>
              <a:rPr lang="fi-FI" dirty="0"/>
              <a:t>d. </a:t>
            </a:r>
          </a:p>
          <a:p>
            <a:endParaRPr lang="lt-LT" dirty="0"/>
          </a:p>
        </p:txBody>
      </p:sp>
    </p:spTree>
    <p:extLst>
      <p:ext uri="{BB962C8B-B14F-4D97-AF65-F5344CB8AC3E}">
        <p14:creationId xmlns:p14="http://schemas.microsoft.com/office/powerpoint/2010/main" val="1869975270"/>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stretch>
            <a:fillRect/>
          </a:stretch>
        </p:blipFill>
        <p:spPr>
          <a:xfrm>
            <a:off x="282222" y="75251"/>
            <a:ext cx="11909778" cy="6054615"/>
          </a:xfrm>
          <a:prstGeom prst="rect">
            <a:avLst/>
          </a:prstGeom>
        </p:spPr>
      </p:pic>
    </p:spTree>
    <p:extLst>
      <p:ext uri="{BB962C8B-B14F-4D97-AF65-F5344CB8AC3E}">
        <p14:creationId xmlns:p14="http://schemas.microsoft.com/office/powerpoint/2010/main" val="864690145"/>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noAutofit/>
          </a:bodyPr>
          <a:lstStyle/>
          <a:p>
            <a:pPr algn="ctr"/>
            <a:r>
              <a:rPr lang="lt-LT" sz="2400" dirty="0"/>
              <a:t>2014–2020 metų Europos Sąjungos fondų investicijų veiksmų programos 4 prioriteto „Energijos efektyvumo ir atsinaujinančių išteklių energijos gamybos ir naudojimo skatinimas“ 04.5.1-TID-R-516 įgyvendinimo </a:t>
            </a:r>
            <a:r>
              <a:rPr lang="lt-LT" sz="2400" dirty="0" smtClean="0"/>
              <a:t>priemonės</a:t>
            </a:r>
            <a:br>
              <a:rPr lang="lt-LT" sz="2400" dirty="0" smtClean="0"/>
            </a:br>
            <a:r>
              <a:rPr lang="lt-LT" sz="2400" dirty="0" smtClean="0"/>
              <a:t> </a:t>
            </a:r>
            <a:r>
              <a:rPr lang="lt-LT" sz="2400" b="1" dirty="0"/>
              <a:t>„Pėsčiųjų ir dviračių takų rekonstrukcija ir plėtra“ </a:t>
            </a:r>
          </a:p>
        </p:txBody>
      </p:sp>
    </p:spTree>
    <p:extLst>
      <p:ext uri="{BB962C8B-B14F-4D97-AF65-F5344CB8AC3E}">
        <p14:creationId xmlns:p14="http://schemas.microsoft.com/office/powerpoint/2010/main" val="262745807"/>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438913"/>
            <a:ext cx="9605635" cy="1425282"/>
          </a:xfrm>
        </p:spPr>
        <p:txBody>
          <a:bodyPr>
            <a:noAutofit/>
          </a:bodyPr>
          <a:lstStyle/>
          <a:p>
            <a:pPr algn="ctr"/>
            <a:r>
              <a:rPr lang="lt-LT" sz="2400" dirty="0" smtClean="0"/>
              <a:t>Projektas </a:t>
            </a:r>
            <a:r>
              <a:rPr lang="lt-LT" sz="2400" dirty="0"/>
              <a:t>„Dviračių ir pėsčiųjų takų tinklo palei Ąžuolų g. iki mokyklų komplekso plėtra didinant atskirų Molėtų miesto teritorijų tarpusavio </a:t>
            </a:r>
            <a:r>
              <a:rPr lang="lt-LT" sz="2400" dirty="0" smtClean="0"/>
              <a:t>integraciją“</a:t>
            </a:r>
            <a:endParaRPr lang="lt-LT" sz="2400" dirty="0"/>
          </a:p>
        </p:txBody>
      </p:sp>
      <p:sp>
        <p:nvSpPr>
          <p:cNvPr id="3" name="Turinio vietos rezervavimo ženklas 2"/>
          <p:cNvSpPr>
            <a:spLocks noGrp="1"/>
          </p:cNvSpPr>
          <p:nvPr>
            <p:ph sz="half" idx="1"/>
          </p:nvPr>
        </p:nvSpPr>
        <p:spPr>
          <a:xfrm>
            <a:off x="1449217" y="2010268"/>
            <a:ext cx="4645152" cy="3448595"/>
          </a:xfrm>
        </p:spPr>
        <p:txBody>
          <a:bodyPr/>
          <a:lstStyle/>
          <a:p>
            <a:r>
              <a:rPr lang="lt-LT" dirty="0" smtClean="0"/>
              <a:t>Paramos </a:t>
            </a:r>
            <a:r>
              <a:rPr lang="lt-LT" dirty="0"/>
              <a:t>lėšos </a:t>
            </a:r>
            <a:r>
              <a:rPr lang="lt-LT" dirty="0" smtClean="0"/>
              <a:t>– 89 700,00 eur</a:t>
            </a:r>
            <a:endParaRPr lang="lt-LT" dirty="0"/>
          </a:p>
          <a:p>
            <a:r>
              <a:rPr lang="lt-LT" dirty="0" smtClean="0"/>
              <a:t>Nuosavos </a:t>
            </a:r>
            <a:r>
              <a:rPr lang="lt-LT" dirty="0"/>
              <a:t>lėšos </a:t>
            </a:r>
            <a:r>
              <a:rPr lang="lt-LT" dirty="0" smtClean="0"/>
              <a:t>– 227 113,09 eur</a:t>
            </a:r>
          </a:p>
          <a:p>
            <a:endParaRPr lang="lt-LT" dirty="0"/>
          </a:p>
        </p:txBody>
      </p:sp>
      <p:sp>
        <p:nvSpPr>
          <p:cNvPr id="4" name="Turinio vietos rezervavimo ženklas 3"/>
          <p:cNvSpPr>
            <a:spLocks noGrp="1"/>
          </p:cNvSpPr>
          <p:nvPr>
            <p:ph sz="half" idx="2"/>
          </p:nvPr>
        </p:nvSpPr>
        <p:spPr/>
        <p:txBody>
          <a:bodyPr/>
          <a:lstStyle/>
          <a:p>
            <a:r>
              <a:rPr lang="pt-BR" dirty="0"/>
              <a:t>Projektinio pasiūlymo pateikimo terminas – </a:t>
            </a:r>
            <a:r>
              <a:rPr lang="pt-BR" dirty="0" smtClean="0"/>
              <a:t>201</a:t>
            </a:r>
            <a:r>
              <a:rPr lang="lt-LT" dirty="0" smtClean="0"/>
              <a:t>7</a:t>
            </a:r>
            <a:r>
              <a:rPr lang="pt-BR" dirty="0" smtClean="0"/>
              <a:t>-0</a:t>
            </a:r>
            <a:r>
              <a:rPr lang="lt-LT" dirty="0" smtClean="0"/>
              <a:t>9</a:t>
            </a:r>
            <a:r>
              <a:rPr lang="pt-BR" dirty="0" smtClean="0"/>
              <a:t>-</a:t>
            </a:r>
            <a:r>
              <a:rPr lang="lt-LT" dirty="0" smtClean="0"/>
              <a:t>19</a:t>
            </a:r>
            <a:endParaRPr lang="pt-BR" dirty="0"/>
          </a:p>
          <a:p>
            <a:endParaRPr lang="lt-LT" dirty="0"/>
          </a:p>
        </p:txBody>
      </p:sp>
    </p:spTree>
    <p:extLst>
      <p:ext uri="{BB962C8B-B14F-4D97-AF65-F5344CB8AC3E}">
        <p14:creationId xmlns:p14="http://schemas.microsoft.com/office/powerpoint/2010/main" val="1881060139"/>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normAutofit/>
          </a:bodyPr>
          <a:lstStyle/>
          <a:p>
            <a:pPr algn="ctr"/>
            <a:r>
              <a:rPr lang="lt-LT" sz="2400" dirty="0"/>
              <a:t>2014–2020 metų Europos Sąjungos fondų investicijų veiksmų programos 5 prioriteto „Aplinkosauga, gamtos išteklių darnus naudojimas ir prisitaikymas prie klimato kaitos“ priemonės Nr. 05.4.1-LVPA-R-821 </a:t>
            </a:r>
            <a:r>
              <a:rPr lang="lt-LT" sz="2400" b="1" dirty="0"/>
              <a:t>„Savivaldybes jungiančių turizmo trasų ir turizmo maršrutų informacinės infrastruktūros plėtra“</a:t>
            </a:r>
          </a:p>
        </p:txBody>
      </p:sp>
    </p:spTree>
    <p:extLst>
      <p:ext uri="{BB962C8B-B14F-4D97-AF65-F5344CB8AC3E}">
        <p14:creationId xmlns:p14="http://schemas.microsoft.com/office/powerpoint/2010/main" val="3363409387"/>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502921"/>
            <a:ext cx="9605635" cy="1361274"/>
          </a:xfrm>
        </p:spPr>
        <p:txBody>
          <a:bodyPr>
            <a:normAutofit fontScale="90000"/>
          </a:bodyPr>
          <a:lstStyle/>
          <a:p>
            <a:pPr algn="ctr"/>
            <a:r>
              <a:rPr lang="lt-LT" dirty="0" smtClean="0"/>
              <a:t>Projektas „Rytų </a:t>
            </a:r>
            <a:r>
              <a:rPr lang="lt-LT" dirty="0"/>
              <a:t>Aukštaitijos miestai ir miesteliai </a:t>
            </a:r>
            <a:br>
              <a:rPr lang="lt-LT" dirty="0"/>
            </a:br>
            <a:r>
              <a:rPr lang="lt-LT" dirty="0" smtClean="0"/>
              <a:t>– informavimo </a:t>
            </a:r>
            <a:r>
              <a:rPr lang="lt-LT" dirty="0"/>
              <a:t>apie lankytinas vietas </a:t>
            </a:r>
            <a:br>
              <a:rPr lang="lt-LT" dirty="0"/>
            </a:br>
            <a:r>
              <a:rPr lang="lt-LT" dirty="0"/>
              <a:t>stiprinimas ženklinimo </a:t>
            </a:r>
            <a:r>
              <a:rPr lang="lt-LT" dirty="0" smtClean="0"/>
              <a:t>priemonėmis“</a:t>
            </a:r>
            <a:endParaRPr lang="lt-LT" dirty="0"/>
          </a:p>
        </p:txBody>
      </p:sp>
      <p:sp>
        <p:nvSpPr>
          <p:cNvPr id="3" name="Turinio vietos rezervavimo ženklas 2"/>
          <p:cNvSpPr>
            <a:spLocks noGrp="1"/>
          </p:cNvSpPr>
          <p:nvPr>
            <p:ph sz="half" idx="1"/>
          </p:nvPr>
        </p:nvSpPr>
        <p:spPr/>
        <p:txBody>
          <a:bodyPr>
            <a:normAutofit fontScale="62500" lnSpcReduction="20000"/>
          </a:bodyPr>
          <a:lstStyle/>
          <a:p>
            <a:pPr algn="just"/>
            <a:r>
              <a:rPr lang="lt-LT" dirty="0"/>
              <a:t>Projekto metu Utenos regione numatyta įrengti 86 daugiavariantinio turinio informacinius lauko stendus, pagamintus pagal vieningus projektavimo ir dizaino </a:t>
            </a:r>
            <a:r>
              <a:rPr lang="lt-LT" dirty="0" smtClean="0"/>
              <a:t>reikalavimus. </a:t>
            </a:r>
          </a:p>
          <a:p>
            <a:pPr algn="just"/>
            <a:r>
              <a:rPr lang="lt-LT" dirty="0"/>
              <a:t>Stendo informacinės dalies turinys bus susietas su stendo pastatymo vieta. Stendai bus statomi vietovėse, sujungtose regioniniais maršrutais „Rytų Aukštaitijos miestai ir miesteliai</a:t>
            </a:r>
            <a:r>
              <a:rPr lang="lt-LT" dirty="0" smtClean="0"/>
              <a:t>“.</a:t>
            </a:r>
          </a:p>
          <a:p>
            <a:r>
              <a:rPr lang="lt-LT" dirty="0" smtClean="0"/>
              <a:t>Mūsų rajone bus įrengta 11 stendų. </a:t>
            </a:r>
            <a:endParaRPr lang="lt-LT" dirty="0"/>
          </a:p>
          <a:p>
            <a:r>
              <a:rPr lang="lt-LT" dirty="0" smtClean="0"/>
              <a:t>Bendra </a:t>
            </a:r>
            <a:r>
              <a:rPr lang="lt-LT" dirty="0"/>
              <a:t>projekto vertė Utenos regiono plėtros plane – </a:t>
            </a:r>
            <a:r>
              <a:rPr lang="lt-LT" dirty="0" smtClean="0"/>
              <a:t>299 000 </a:t>
            </a:r>
            <a:r>
              <a:rPr lang="lt-LT" dirty="0"/>
              <a:t>eur</a:t>
            </a:r>
          </a:p>
          <a:p>
            <a:r>
              <a:rPr lang="lt-LT" dirty="0"/>
              <a:t>Iš jų ES lėšos  - 254150,00 	</a:t>
            </a:r>
          </a:p>
          <a:p>
            <a:r>
              <a:rPr lang="lt-LT" dirty="0" smtClean="0"/>
              <a:t>Nuosavas </a:t>
            </a:r>
            <a:r>
              <a:rPr lang="lt-LT" dirty="0"/>
              <a:t>įnašas –  </a:t>
            </a:r>
            <a:r>
              <a:rPr lang="lt-LT" dirty="0" smtClean="0"/>
              <a:t>5674,31 eur (Molėtų r. savivaldybės  administracijos dalis)</a:t>
            </a:r>
            <a:endParaRPr lang="lt-LT" dirty="0"/>
          </a:p>
          <a:p>
            <a:endParaRPr lang="lt-LT" dirty="0"/>
          </a:p>
        </p:txBody>
      </p:sp>
      <p:sp>
        <p:nvSpPr>
          <p:cNvPr id="4" name="Turinio vietos rezervavimo ženklas 3"/>
          <p:cNvSpPr>
            <a:spLocks noGrp="1"/>
          </p:cNvSpPr>
          <p:nvPr>
            <p:ph sz="half" idx="2"/>
          </p:nvPr>
        </p:nvSpPr>
        <p:spPr/>
        <p:txBody>
          <a:bodyPr>
            <a:normAutofit fontScale="62500" lnSpcReduction="20000"/>
          </a:bodyPr>
          <a:lstStyle/>
          <a:p>
            <a:endParaRPr lang="lt-LT" dirty="0" smtClean="0"/>
          </a:p>
          <a:p>
            <a:r>
              <a:rPr lang="lt-LT" dirty="0" smtClean="0"/>
              <a:t>Šešių savivaldybių partnerystė: Utenos rajono savivaldybės administracija (projekto vykdytojas), Zarasų rajono savivaldybės administracija, Anykščių rajono savivaldybės administracija, Ignalinos rajono savivaldybės administracija, Visagino savivaldybės administracija ir Molėtų rajono savivaldybės administracija.</a:t>
            </a:r>
          </a:p>
          <a:p>
            <a:pPr marL="0" indent="0">
              <a:buNone/>
            </a:pPr>
            <a:endParaRPr lang="lt-LT" dirty="0" smtClean="0">
              <a:solidFill>
                <a:srgbClr val="FF0000"/>
              </a:solidFill>
            </a:endParaRPr>
          </a:p>
          <a:p>
            <a:pPr marL="0" indent="0">
              <a:buNone/>
            </a:pPr>
            <a:endParaRPr lang="lt-LT" dirty="0">
              <a:solidFill>
                <a:srgbClr val="FF0000"/>
              </a:solidFill>
            </a:endParaRPr>
          </a:p>
          <a:p>
            <a:r>
              <a:rPr lang="lt-LT" dirty="0" smtClean="0"/>
              <a:t>Dabartinė </a:t>
            </a:r>
            <a:r>
              <a:rPr lang="lt-LT" dirty="0"/>
              <a:t>situacija </a:t>
            </a:r>
            <a:r>
              <a:rPr lang="lt-LT" dirty="0" smtClean="0"/>
              <a:t>– pasirašyta finansavimo sutartis 2017-03-14. Projektas įgyvendinamas.</a:t>
            </a:r>
          </a:p>
          <a:p>
            <a:endParaRPr lang="lt-LT" dirty="0">
              <a:solidFill>
                <a:srgbClr val="FF0000"/>
              </a:solidFill>
            </a:endParaRPr>
          </a:p>
          <a:p>
            <a:endParaRPr lang="lt-LT" dirty="0">
              <a:solidFill>
                <a:srgbClr val="FF0000"/>
              </a:solidFill>
            </a:endParaRPr>
          </a:p>
          <a:p>
            <a:pPr marL="0" indent="0">
              <a:buNone/>
            </a:pPr>
            <a:endParaRPr lang="lt-LT" dirty="0"/>
          </a:p>
        </p:txBody>
      </p:sp>
    </p:spTree>
    <p:extLst>
      <p:ext uri="{BB962C8B-B14F-4D97-AF65-F5344CB8AC3E}">
        <p14:creationId xmlns:p14="http://schemas.microsoft.com/office/powerpoint/2010/main" val="200169569"/>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noAutofit/>
          </a:bodyPr>
          <a:lstStyle/>
          <a:p>
            <a:pPr algn="ctr"/>
            <a:r>
              <a:rPr lang="lt-LT" sz="2400" dirty="0"/>
              <a:t>Lietuvos kaimo plėtros 2014–2020 metų programos priemonės „</a:t>
            </a:r>
            <a:r>
              <a:rPr lang="lt-LT" sz="2400" b="1" dirty="0"/>
              <a:t>Pagrindinės paslaugos ir kaimų atnaujinimas kaimo vietovėse</a:t>
            </a:r>
            <a:r>
              <a:rPr lang="lt-LT" sz="2400" dirty="0"/>
              <a:t>“ veiklos sričių „</a:t>
            </a:r>
            <a:r>
              <a:rPr lang="lt-LT" sz="2400" b="1" dirty="0"/>
              <a:t>Parama investicijoms į visų rūšių mažos apimties infrastruktūrą“</a:t>
            </a:r>
            <a:r>
              <a:rPr lang="lt-LT" sz="2400" dirty="0"/>
              <a:t> ir „Parama investicijoms į kaimo kultūros ir gamtos paveldą, kraštovaizdį“ </a:t>
            </a:r>
          </a:p>
        </p:txBody>
      </p:sp>
    </p:spTree>
    <p:extLst>
      <p:ext uri="{BB962C8B-B14F-4D97-AF65-F5344CB8AC3E}">
        <p14:creationId xmlns:p14="http://schemas.microsoft.com/office/powerpoint/2010/main" val="127606861"/>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804889"/>
            <a:ext cx="9605635" cy="625559"/>
          </a:xfrm>
        </p:spPr>
        <p:txBody>
          <a:bodyPr/>
          <a:lstStyle/>
          <a:p>
            <a:pPr algn="ctr"/>
            <a:r>
              <a:rPr lang="lt-LT" dirty="0" smtClean="0"/>
              <a:t>Projektiniai pasiūlymai vertinami</a:t>
            </a:r>
            <a:endParaRPr lang="lt-LT" dirty="0"/>
          </a:p>
        </p:txBody>
      </p:sp>
      <p:sp>
        <p:nvSpPr>
          <p:cNvPr id="3" name="Turinio vietos rezervavimo ženklas 2"/>
          <p:cNvSpPr>
            <a:spLocks noGrp="1"/>
          </p:cNvSpPr>
          <p:nvPr>
            <p:ph sz="half" idx="1"/>
          </p:nvPr>
        </p:nvSpPr>
        <p:spPr/>
        <p:txBody>
          <a:bodyPr>
            <a:normAutofit fontScale="92500" lnSpcReduction="20000"/>
          </a:bodyPr>
          <a:lstStyle/>
          <a:p>
            <a:r>
              <a:rPr lang="lt-LT" dirty="0"/>
              <a:t>„Mokyklos pastato Balninkuose modernizavimas pritaikant bendruomeninių paslaugų centro veikloms</a:t>
            </a:r>
            <a:r>
              <a:rPr lang="lt-LT" dirty="0" smtClean="0"/>
              <a:t>“  </a:t>
            </a:r>
          </a:p>
          <a:p>
            <a:pPr lvl="1"/>
            <a:r>
              <a:rPr lang="lt-LT" dirty="0" smtClean="0"/>
              <a:t>Bendra vertė - 244 262,52 eur</a:t>
            </a:r>
          </a:p>
          <a:p>
            <a:pPr lvl="1"/>
            <a:r>
              <a:rPr lang="lt-LT" dirty="0" smtClean="0"/>
              <a:t>Prašoma suma – 180 935,20 eur</a:t>
            </a:r>
          </a:p>
          <a:p>
            <a:r>
              <a:rPr lang="lt-LT" dirty="0" smtClean="0"/>
              <a:t>„Visuomeninės </a:t>
            </a:r>
            <a:r>
              <a:rPr lang="lt-LT" dirty="0"/>
              <a:t>paskirties pastato Mindūnuose modernizavimas pritaikant bendruomenės poreikiams</a:t>
            </a:r>
            <a:r>
              <a:rPr lang="lt-LT" dirty="0" smtClean="0"/>
              <a:t>“</a:t>
            </a:r>
          </a:p>
          <a:p>
            <a:pPr lvl="1"/>
            <a:r>
              <a:rPr lang="lt-LT" dirty="0" smtClean="0"/>
              <a:t>Bendra vertė </a:t>
            </a:r>
            <a:r>
              <a:rPr lang="lt-LT" dirty="0"/>
              <a:t>- 238 </a:t>
            </a:r>
            <a:r>
              <a:rPr lang="lt-LT" dirty="0" smtClean="0"/>
              <a:t>305,52 eur</a:t>
            </a:r>
          </a:p>
          <a:p>
            <a:pPr lvl="1"/>
            <a:r>
              <a:rPr lang="lt-LT" dirty="0"/>
              <a:t>Prašoma suma </a:t>
            </a:r>
            <a:r>
              <a:rPr lang="lt-LT" dirty="0" smtClean="0"/>
              <a:t>– 176 522,60 eur</a:t>
            </a:r>
          </a:p>
          <a:p>
            <a:endParaRPr lang="lt-LT" dirty="0"/>
          </a:p>
        </p:txBody>
      </p:sp>
      <p:sp>
        <p:nvSpPr>
          <p:cNvPr id="5" name="Turinio vietos rezervavimo ženklas 4"/>
          <p:cNvSpPr>
            <a:spLocks noGrp="1"/>
          </p:cNvSpPr>
          <p:nvPr>
            <p:ph sz="half" idx="2"/>
          </p:nvPr>
        </p:nvSpPr>
        <p:spPr>
          <a:xfrm>
            <a:off x="6413771" y="2017343"/>
            <a:ext cx="4645152" cy="3441520"/>
          </a:xfrm>
        </p:spPr>
        <p:txBody>
          <a:bodyPr>
            <a:normAutofit fontScale="92500" lnSpcReduction="20000"/>
          </a:bodyPr>
          <a:lstStyle/>
          <a:p>
            <a:r>
              <a:rPr lang="lt-LT" dirty="0"/>
              <a:t>„Toliejų kaimo bendruomenės poreikių tenkinimui skirto viešojo pastato atnaujinimas</a:t>
            </a:r>
            <a:r>
              <a:rPr lang="lt-LT" dirty="0" smtClean="0"/>
              <a:t>“</a:t>
            </a:r>
          </a:p>
          <a:p>
            <a:pPr lvl="1"/>
            <a:r>
              <a:rPr lang="lt-LT" dirty="0" smtClean="0"/>
              <a:t>Bendra vertė </a:t>
            </a:r>
            <a:r>
              <a:rPr lang="lt-LT" dirty="0"/>
              <a:t>- 264 </a:t>
            </a:r>
            <a:r>
              <a:rPr lang="lt-LT" dirty="0" smtClean="0"/>
              <a:t>268,12 eur</a:t>
            </a:r>
          </a:p>
          <a:p>
            <a:pPr lvl="1"/>
            <a:r>
              <a:rPr lang="lt-LT" dirty="0" smtClean="0"/>
              <a:t>Prašoma suma – 200 000 eur</a:t>
            </a:r>
            <a:endParaRPr lang="lt-LT" dirty="0"/>
          </a:p>
          <a:p>
            <a:endParaRPr lang="lt-LT" dirty="0"/>
          </a:p>
        </p:txBody>
      </p:sp>
    </p:spTree>
    <p:extLst>
      <p:ext uri="{BB962C8B-B14F-4D97-AF65-F5344CB8AC3E}">
        <p14:creationId xmlns:p14="http://schemas.microsoft.com/office/powerpoint/2010/main" val="3667070092"/>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58361" y="768313"/>
            <a:ext cx="9605635" cy="4105439"/>
          </a:xfrm>
        </p:spPr>
        <p:txBody>
          <a:bodyPr>
            <a:normAutofit/>
          </a:bodyPr>
          <a:lstStyle/>
          <a:p>
            <a:pPr algn="ctr"/>
            <a:r>
              <a:rPr lang="lt-LT" dirty="0" smtClean="0"/>
              <a:t/>
            </a:r>
            <a:br>
              <a:rPr lang="lt-LT" dirty="0" smtClean="0"/>
            </a:br>
            <a:r>
              <a:rPr lang="lt-LT" dirty="0"/>
              <a:t/>
            </a:r>
            <a:br>
              <a:rPr lang="lt-LT" dirty="0"/>
            </a:br>
            <a:r>
              <a:rPr lang="lt-LT" dirty="0" smtClean="0"/>
              <a:t/>
            </a:r>
            <a:br>
              <a:rPr lang="lt-LT" dirty="0" smtClean="0"/>
            </a:br>
            <a:r>
              <a:rPr lang="lt-LT" dirty="0" smtClean="0"/>
              <a:t>2014–2020 </a:t>
            </a:r>
            <a:r>
              <a:rPr lang="lt-LT" dirty="0"/>
              <a:t>metų Europos Sąjungos fondų investicijų veiksmų programos 7 prioriteto „Kokybiško užimtumo ir dalyvavimo darbo rinkoje skatinimas“ 07.1.1-CPVA-R-905 </a:t>
            </a:r>
            <a:r>
              <a:rPr lang="lt-LT" dirty="0" smtClean="0"/>
              <a:t>priemonė</a:t>
            </a:r>
            <a:br>
              <a:rPr lang="lt-LT" dirty="0" smtClean="0"/>
            </a:br>
            <a:r>
              <a:rPr lang="lt-LT" dirty="0" smtClean="0"/>
              <a:t> </a:t>
            </a:r>
            <a:r>
              <a:rPr lang="lt-LT" dirty="0"/>
              <a:t>„</a:t>
            </a:r>
            <a:r>
              <a:rPr lang="lt-LT" b="1" dirty="0"/>
              <a:t>Miestų kompleksinė plėtra</a:t>
            </a:r>
            <a:r>
              <a:rPr lang="lt-LT" dirty="0"/>
              <a:t>“ </a:t>
            </a:r>
          </a:p>
        </p:txBody>
      </p:sp>
    </p:spTree>
    <p:extLst>
      <p:ext uri="{BB962C8B-B14F-4D97-AF65-F5344CB8AC3E}">
        <p14:creationId xmlns:p14="http://schemas.microsoft.com/office/powerpoint/2010/main" val="2698753607"/>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1"/>
          <p:cNvSpPr>
            <a:spLocks noGrp="1"/>
          </p:cNvSpPr>
          <p:nvPr>
            <p:ph type="title"/>
          </p:nvPr>
        </p:nvSpPr>
        <p:spPr/>
        <p:txBody>
          <a:bodyPr/>
          <a:lstStyle/>
          <a:p>
            <a:pPr algn="ctr"/>
            <a:r>
              <a:rPr lang="lt-LT" dirty="0" smtClean="0"/>
              <a:t>Projektiniai pasiūlymai vertinami</a:t>
            </a:r>
            <a:endParaRPr lang="lt-LT" dirty="0"/>
          </a:p>
        </p:txBody>
      </p:sp>
      <p:sp>
        <p:nvSpPr>
          <p:cNvPr id="5" name="Turinio vietos rezervavimo ženklas 3"/>
          <p:cNvSpPr>
            <a:spLocks noGrp="1"/>
          </p:cNvSpPr>
          <p:nvPr>
            <p:ph sz="half" idx="1"/>
          </p:nvPr>
        </p:nvSpPr>
        <p:spPr/>
        <p:txBody>
          <a:bodyPr>
            <a:normAutofit fontScale="92500" lnSpcReduction="20000"/>
          </a:bodyPr>
          <a:lstStyle/>
          <a:p>
            <a:r>
              <a:rPr lang="sv-SE" dirty="0"/>
              <a:t>„Videniškių mokyklos pastato rekonstrukcija pritaikant bendruomenės poreikiams</a:t>
            </a:r>
            <a:r>
              <a:rPr lang="sv-SE" dirty="0" smtClean="0"/>
              <a:t>“</a:t>
            </a:r>
            <a:endParaRPr lang="lt-LT" dirty="0" smtClean="0"/>
          </a:p>
          <a:p>
            <a:pPr lvl="1"/>
            <a:r>
              <a:rPr lang="lt-LT" dirty="0" smtClean="0"/>
              <a:t>Bendra vertė – 432 236,52 eur</a:t>
            </a:r>
          </a:p>
          <a:p>
            <a:pPr lvl="1"/>
            <a:r>
              <a:rPr lang="lt-LT" dirty="0" smtClean="0"/>
              <a:t>Prašoma suma – 200 000 eur</a:t>
            </a:r>
          </a:p>
          <a:p>
            <a:r>
              <a:rPr lang="lt-LT" dirty="0"/>
              <a:t>„Molėtų r. Joniškio mokyklos – daugiafunkcio centro pastato renovacijos užbaigimas“ </a:t>
            </a:r>
            <a:endParaRPr lang="lt-LT" dirty="0" smtClean="0"/>
          </a:p>
          <a:p>
            <a:pPr lvl="1"/>
            <a:r>
              <a:rPr lang="lt-LT" dirty="0"/>
              <a:t>Bendra vertė </a:t>
            </a:r>
            <a:r>
              <a:rPr lang="lt-LT" dirty="0" smtClean="0"/>
              <a:t>- 305 </a:t>
            </a:r>
            <a:r>
              <a:rPr lang="lt-LT" dirty="0"/>
              <a:t>390,52 eur</a:t>
            </a:r>
          </a:p>
          <a:p>
            <a:pPr lvl="1"/>
            <a:r>
              <a:rPr lang="lt-LT" dirty="0"/>
              <a:t>Prašoma suma – </a:t>
            </a:r>
            <a:r>
              <a:rPr lang="lt-LT" dirty="0" smtClean="0"/>
              <a:t>162 613,80 eur</a:t>
            </a:r>
          </a:p>
        </p:txBody>
      </p:sp>
      <p:sp>
        <p:nvSpPr>
          <p:cNvPr id="11" name="Turinio vietos rezervavimo ženklas 10"/>
          <p:cNvSpPr>
            <a:spLocks noGrp="1"/>
          </p:cNvSpPr>
          <p:nvPr>
            <p:ph sz="half" idx="2"/>
          </p:nvPr>
        </p:nvSpPr>
        <p:spPr/>
        <p:txBody>
          <a:bodyPr>
            <a:normAutofit fontScale="92500" lnSpcReduction="20000"/>
          </a:bodyPr>
          <a:lstStyle/>
          <a:p>
            <a:r>
              <a:rPr lang="lt-LT" dirty="0"/>
              <a:t>Molėtų r. Suginčių mokyklos pastato modernizavimas sudarant sąlygas efektyvesniam pastato erdvių išnaudojimui bei daugiafunkciškumui“ </a:t>
            </a:r>
          </a:p>
          <a:p>
            <a:pPr lvl="1"/>
            <a:r>
              <a:rPr lang="lt-LT" dirty="0"/>
              <a:t>Bendra vertė </a:t>
            </a:r>
            <a:r>
              <a:rPr lang="lt-LT" dirty="0" smtClean="0"/>
              <a:t>– 219 102,84 </a:t>
            </a:r>
            <a:r>
              <a:rPr lang="lt-LT" dirty="0"/>
              <a:t>eur</a:t>
            </a:r>
          </a:p>
          <a:p>
            <a:pPr lvl="1"/>
            <a:r>
              <a:rPr lang="lt-LT" dirty="0"/>
              <a:t>Prašoma suma – </a:t>
            </a:r>
            <a:r>
              <a:rPr lang="lt-LT" dirty="0" smtClean="0"/>
              <a:t>162 298,40 </a:t>
            </a:r>
            <a:r>
              <a:rPr lang="lt-LT" dirty="0"/>
              <a:t>eur</a:t>
            </a:r>
          </a:p>
          <a:p>
            <a:endParaRPr lang="lt-LT" dirty="0"/>
          </a:p>
        </p:txBody>
      </p:sp>
    </p:spTree>
    <p:extLst>
      <p:ext uri="{BB962C8B-B14F-4D97-AF65-F5344CB8AC3E}">
        <p14:creationId xmlns:p14="http://schemas.microsoft.com/office/powerpoint/2010/main" val="2762821832"/>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2417779" y="599098"/>
            <a:ext cx="8637073" cy="2541431"/>
          </a:xfrm>
        </p:spPr>
        <p:txBody>
          <a:bodyPr>
            <a:normAutofit/>
          </a:bodyPr>
          <a:lstStyle/>
          <a:p>
            <a:pPr algn="ctr"/>
            <a:r>
              <a:rPr lang="lt-LT" sz="2600" dirty="0"/>
              <a:t>2014–2020 metų Europos Sąjungos fondų investicijų veiksmų programos 10 prioriteto „Visuomenės poreikius atitinkantis ir pažangus viešasis valdymas“ Nr. 10.1.3-ESFA-R-920 priemonės </a:t>
            </a:r>
            <a:r>
              <a:rPr lang="lt-LT" sz="2600" dirty="0" smtClean="0"/>
              <a:t/>
            </a:r>
            <a:br>
              <a:rPr lang="lt-LT" sz="2600" dirty="0" smtClean="0"/>
            </a:br>
            <a:r>
              <a:rPr lang="lt-LT" sz="2600" b="1" dirty="0" smtClean="0"/>
              <a:t>„</a:t>
            </a:r>
            <a:r>
              <a:rPr lang="lt-LT" sz="2600" b="1" dirty="0"/>
              <a:t>Paslaugų ir asmenų aptarnavimo kokybės gerinimas savivaldybėse“ </a:t>
            </a:r>
          </a:p>
        </p:txBody>
      </p:sp>
    </p:spTree>
    <p:extLst>
      <p:ext uri="{BB962C8B-B14F-4D97-AF65-F5344CB8AC3E}">
        <p14:creationId xmlns:p14="http://schemas.microsoft.com/office/powerpoint/2010/main" val="3250508334"/>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pPr algn="ctr"/>
            <a:r>
              <a:rPr lang="lt-LT" dirty="0" smtClean="0"/>
              <a:t>Projektas „Paslaugų </a:t>
            </a:r>
            <a:r>
              <a:rPr lang="lt-LT" dirty="0"/>
              <a:t>ir asmenų aptarnavimo kokybės gerinimas Molėtų rajono </a:t>
            </a:r>
            <a:r>
              <a:rPr lang="lt-LT" dirty="0" smtClean="0"/>
              <a:t>savivaldybėje“</a:t>
            </a:r>
            <a:endParaRPr lang="lt-LT" dirty="0"/>
          </a:p>
        </p:txBody>
      </p:sp>
      <p:sp>
        <p:nvSpPr>
          <p:cNvPr id="3" name="Turinio vietos rezervavimo ženklas 2"/>
          <p:cNvSpPr>
            <a:spLocks noGrp="1"/>
          </p:cNvSpPr>
          <p:nvPr>
            <p:ph sz="half" idx="1"/>
          </p:nvPr>
        </p:nvSpPr>
        <p:spPr/>
        <p:txBody>
          <a:bodyPr/>
          <a:lstStyle/>
          <a:p>
            <a:r>
              <a:rPr lang="lt-LT" dirty="0"/>
              <a:t>Bendra projekto vertė – 505 858 eur</a:t>
            </a:r>
          </a:p>
          <a:p>
            <a:r>
              <a:rPr lang="lt-LT" dirty="0"/>
              <a:t>Paramos lėšos – 429 980 eur</a:t>
            </a:r>
          </a:p>
          <a:p>
            <a:r>
              <a:rPr lang="lt-LT" dirty="0"/>
              <a:t>Nuosavos lėšos – 75 878 eur</a:t>
            </a:r>
          </a:p>
          <a:p>
            <a:endParaRPr lang="lt-LT" dirty="0"/>
          </a:p>
        </p:txBody>
      </p:sp>
      <p:sp>
        <p:nvSpPr>
          <p:cNvPr id="4" name="Turinio vietos rezervavimo ženklas 3"/>
          <p:cNvSpPr>
            <a:spLocks noGrp="1"/>
          </p:cNvSpPr>
          <p:nvPr>
            <p:ph sz="half" idx="2"/>
          </p:nvPr>
        </p:nvSpPr>
        <p:spPr/>
        <p:txBody>
          <a:bodyPr/>
          <a:lstStyle/>
          <a:p>
            <a:r>
              <a:rPr lang="pt-BR" dirty="0"/>
              <a:t>Projektinio pasiūlymo pateikimo terminas – </a:t>
            </a:r>
            <a:r>
              <a:rPr lang="pt-BR" dirty="0" smtClean="0"/>
              <a:t>2017-09-1</a:t>
            </a:r>
            <a:r>
              <a:rPr lang="lt-LT" dirty="0" smtClean="0"/>
              <a:t>2</a:t>
            </a:r>
            <a:endParaRPr lang="pt-BR" dirty="0"/>
          </a:p>
          <a:p>
            <a:endParaRPr lang="lt-LT" dirty="0"/>
          </a:p>
        </p:txBody>
      </p:sp>
    </p:spTree>
    <p:extLst>
      <p:ext uri="{BB962C8B-B14F-4D97-AF65-F5344CB8AC3E}">
        <p14:creationId xmlns:p14="http://schemas.microsoft.com/office/powerpoint/2010/main" val="3048547819"/>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p:txBody>
          <a:bodyPr/>
          <a:lstStyle/>
          <a:p>
            <a:pPr algn="ctr"/>
            <a:r>
              <a:rPr lang="lt-LT" dirty="0" smtClean="0"/>
              <a:t>Konkursiniai projektai </a:t>
            </a:r>
            <a:endParaRPr lang="lt-LT" dirty="0"/>
          </a:p>
        </p:txBody>
      </p:sp>
    </p:spTree>
    <p:extLst>
      <p:ext uri="{BB962C8B-B14F-4D97-AF65-F5344CB8AC3E}">
        <p14:creationId xmlns:p14="http://schemas.microsoft.com/office/powerpoint/2010/main" val="3058961776"/>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projektas </a:t>
            </a:r>
            <a:r>
              <a:rPr lang="lt-LT" dirty="0"/>
              <a:t>„Dapkūniškių kadastro vietovės melioracijos statinių rekonstrukcija“ </a:t>
            </a:r>
          </a:p>
        </p:txBody>
      </p:sp>
      <p:sp>
        <p:nvSpPr>
          <p:cNvPr id="3" name="Turinio vietos rezervavimo ženklas 2"/>
          <p:cNvSpPr>
            <a:spLocks noGrp="1"/>
          </p:cNvSpPr>
          <p:nvPr>
            <p:ph sz="half" idx="1"/>
          </p:nvPr>
        </p:nvSpPr>
        <p:spPr/>
        <p:txBody>
          <a:bodyPr>
            <a:normAutofit/>
          </a:bodyPr>
          <a:lstStyle/>
          <a:p>
            <a:r>
              <a:rPr lang="lt-LT" dirty="0"/>
              <a:t>Lietuvos kaimo plėtros 2014–2020 metų programos </a:t>
            </a:r>
            <a:r>
              <a:rPr lang="lt-LT" dirty="0" smtClean="0"/>
              <a:t>priemonė </a:t>
            </a:r>
            <a:r>
              <a:rPr lang="lt-LT" dirty="0"/>
              <a:t>„Investicijos į materialųjį turtą“ </a:t>
            </a:r>
            <a:r>
              <a:rPr lang="lt-LT" dirty="0" smtClean="0"/>
              <a:t>veikla </a:t>
            </a:r>
            <a:r>
              <a:rPr lang="lt-LT" dirty="0"/>
              <a:t>„Parama žemės ūkio vandentvarkai“ </a:t>
            </a:r>
            <a:endParaRPr lang="lt-LT" dirty="0" smtClean="0"/>
          </a:p>
          <a:p>
            <a:r>
              <a:rPr lang="lt-LT" dirty="0"/>
              <a:t>Bendra projekto vertė – </a:t>
            </a:r>
            <a:r>
              <a:rPr lang="lt-LT" dirty="0" smtClean="0"/>
              <a:t>227 902 </a:t>
            </a:r>
            <a:r>
              <a:rPr lang="lt-LT" dirty="0"/>
              <a:t>eur</a:t>
            </a:r>
          </a:p>
          <a:p>
            <a:r>
              <a:rPr lang="lt-LT" dirty="0"/>
              <a:t>Paramos lėšos – </a:t>
            </a:r>
            <a:r>
              <a:rPr lang="lt-LT" dirty="0" smtClean="0"/>
              <a:t>172 134 </a:t>
            </a:r>
            <a:r>
              <a:rPr lang="lt-LT" dirty="0"/>
              <a:t>eur</a:t>
            </a:r>
          </a:p>
          <a:p>
            <a:r>
              <a:rPr lang="lt-LT" dirty="0"/>
              <a:t>Nuosavos lėšos – </a:t>
            </a:r>
            <a:r>
              <a:rPr lang="lt-LT" dirty="0" smtClean="0"/>
              <a:t>55 768 </a:t>
            </a:r>
            <a:r>
              <a:rPr lang="lt-LT" dirty="0"/>
              <a:t>eur</a:t>
            </a:r>
          </a:p>
          <a:p>
            <a:endParaRPr lang="lt-LT" dirty="0"/>
          </a:p>
        </p:txBody>
      </p:sp>
      <p:sp>
        <p:nvSpPr>
          <p:cNvPr id="4" name="Turinio vietos rezervavimo ženklas 3"/>
          <p:cNvSpPr>
            <a:spLocks noGrp="1"/>
          </p:cNvSpPr>
          <p:nvPr>
            <p:ph sz="half" idx="2"/>
          </p:nvPr>
        </p:nvSpPr>
        <p:spPr/>
        <p:txBody>
          <a:bodyPr>
            <a:normAutofit/>
          </a:bodyPr>
          <a:lstStyle/>
          <a:p>
            <a:pPr algn="just"/>
            <a:r>
              <a:rPr lang="lt-LT" dirty="0"/>
              <a:t>Projekto metu </a:t>
            </a:r>
            <a:r>
              <a:rPr lang="lt-LT" dirty="0" smtClean="0"/>
              <a:t>rekonstruojami melioracijos statiniai: </a:t>
            </a:r>
            <a:r>
              <a:rPr lang="lt-LT" dirty="0"/>
              <a:t>drenažo </a:t>
            </a:r>
            <a:r>
              <a:rPr lang="lt-LT" dirty="0" smtClean="0"/>
              <a:t>grioviai </a:t>
            </a:r>
            <a:r>
              <a:rPr lang="lt-LT" dirty="0"/>
              <a:t>ir </a:t>
            </a:r>
            <a:r>
              <a:rPr lang="lt-LT" dirty="0" smtClean="0"/>
              <a:t>požeminiai rinktuvai.</a:t>
            </a:r>
            <a:endParaRPr lang="lt-LT" dirty="0" smtClean="0">
              <a:solidFill>
                <a:srgbClr val="FF0000"/>
              </a:solidFill>
            </a:endParaRPr>
          </a:p>
          <a:p>
            <a:endParaRPr lang="lt-LT" dirty="0">
              <a:solidFill>
                <a:srgbClr val="FF0000"/>
              </a:solidFill>
            </a:endParaRPr>
          </a:p>
          <a:p>
            <a:pPr marL="0" indent="0">
              <a:buNone/>
            </a:pPr>
            <a:endParaRPr lang="lt-LT" dirty="0">
              <a:solidFill>
                <a:srgbClr val="FF0000"/>
              </a:solidFill>
            </a:endParaRPr>
          </a:p>
          <a:p>
            <a:endParaRPr lang="lt-LT" dirty="0" smtClean="0">
              <a:solidFill>
                <a:srgbClr val="FF0000"/>
              </a:solidFill>
            </a:endParaRPr>
          </a:p>
          <a:p>
            <a:r>
              <a:rPr lang="lt-LT" dirty="0" smtClean="0"/>
              <a:t>Dabartinė situacija - įgyvendinamas</a:t>
            </a:r>
            <a:endParaRPr lang="lt-LT" dirty="0"/>
          </a:p>
        </p:txBody>
      </p:sp>
    </p:spTree>
    <p:extLst>
      <p:ext uri="{BB962C8B-B14F-4D97-AF65-F5344CB8AC3E}">
        <p14:creationId xmlns:p14="http://schemas.microsoft.com/office/powerpoint/2010/main" val="2165488168"/>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361245"/>
            <a:ext cx="9605635" cy="1502950"/>
          </a:xfrm>
        </p:spPr>
        <p:txBody>
          <a:bodyPr>
            <a:normAutofit/>
          </a:bodyPr>
          <a:lstStyle/>
          <a:p>
            <a:pPr algn="ctr"/>
            <a:r>
              <a:rPr lang="lt-LT" dirty="0"/>
              <a:t>Projektas </a:t>
            </a:r>
            <a:r>
              <a:rPr lang="lt-LT" dirty="0" smtClean="0"/>
              <a:t>„Turizmo </a:t>
            </a:r>
            <a:r>
              <a:rPr lang="lt-LT" dirty="0"/>
              <a:t>e-rinkodaros priemonių taikymas Rytų Aukštaitijos žinomumui ir lankomumui </a:t>
            </a:r>
            <a:r>
              <a:rPr lang="lt-LT" dirty="0" smtClean="0"/>
              <a:t>didinti“</a:t>
            </a:r>
            <a:endParaRPr lang="lt-LT" dirty="0"/>
          </a:p>
        </p:txBody>
      </p:sp>
      <p:sp>
        <p:nvSpPr>
          <p:cNvPr id="3" name="Turinio vietos rezervavimo ženklas 2"/>
          <p:cNvSpPr>
            <a:spLocks noGrp="1"/>
          </p:cNvSpPr>
          <p:nvPr>
            <p:ph sz="half" idx="1"/>
          </p:nvPr>
        </p:nvSpPr>
        <p:spPr/>
        <p:txBody>
          <a:bodyPr>
            <a:normAutofit fontScale="25000" lnSpcReduction="20000"/>
          </a:bodyPr>
          <a:lstStyle/>
          <a:p>
            <a:r>
              <a:rPr lang="lt-LT" sz="6400" dirty="0"/>
              <a:t>2014–2020 metų Europos Sąjungos fondų investicijų veiksmų programos 5 prioriteto „Aplinkosauga, gamtos išteklių darnus naudojimas ir prisitaikymas prie klimato kaitos“ priemonės Nr. 05.4.1-LVPA-K-808 „Prioritetinių turizmo plėtros regionų e-rinkodara</a:t>
            </a:r>
            <a:r>
              <a:rPr lang="lt-LT" sz="6400" dirty="0" smtClean="0"/>
              <a:t>“</a:t>
            </a:r>
          </a:p>
          <a:p>
            <a:r>
              <a:rPr lang="lt-LT" sz="6400" dirty="0"/>
              <a:t>Bendra projekto vertė – </a:t>
            </a:r>
            <a:r>
              <a:rPr lang="lt-LT" sz="6400" dirty="0" smtClean="0"/>
              <a:t>281 977 eur</a:t>
            </a:r>
            <a:endParaRPr lang="lt-LT" sz="6400" dirty="0"/>
          </a:p>
          <a:p>
            <a:r>
              <a:rPr lang="lt-LT" sz="6400" dirty="0"/>
              <a:t>Paramos lėšos – </a:t>
            </a:r>
            <a:r>
              <a:rPr lang="lt-LT" sz="6400" dirty="0" smtClean="0"/>
              <a:t>239 681  </a:t>
            </a:r>
            <a:r>
              <a:rPr lang="lt-LT" sz="6400" dirty="0"/>
              <a:t>eur</a:t>
            </a:r>
          </a:p>
          <a:p>
            <a:r>
              <a:rPr lang="lt-LT" sz="6400" dirty="0"/>
              <a:t>Nuosavos lėšos – </a:t>
            </a:r>
            <a:r>
              <a:rPr lang="lt-LT" sz="6400" dirty="0" smtClean="0"/>
              <a:t>8 367 eur (mūsų savivaldybės dalis)</a:t>
            </a:r>
          </a:p>
          <a:p>
            <a:r>
              <a:rPr lang="lt-LT" sz="5600" dirty="0"/>
              <a:t>Penkių savivaldybių partnerystė: </a:t>
            </a:r>
            <a:r>
              <a:rPr lang="lt-LT" sz="5600" dirty="0" smtClean="0"/>
              <a:t>Utenos </a:t>
            </a:r>
            <a:r>
              <a:rPr lang="lt-LT" sz="5600" dirty="0"/>
              <a:t>rajono savivaldybės administracija, Zarasų rajono savivaldybės administracija, Anykščių rajono savivaldybės administracija, Ignalinos rajono savivaldybės administracija ir Molėtų rajono savivaldybės administracija (projekto </a:t>
            </a:r>
            <a:r>
              <a:rPr lang="lt-LT" sz="5600" dirty="0" smtClean="0"/>
              <a:t>vykdytoja).</a:t>
            </a:r>
          </a:p>
          <a:p>
            <a:endParaRPr lang="lt-LT" sz="5600" dirty="0"/>
          </a:p>
          <a:p>
            <a:endParaRPr lang="lt-LT" dirty="0" smtClean="0"/>
          </a:p>
          <a:p>
            <a:pPr marL="0" indent="0">
              <a:buNone/>
            </a:pPr>
            <a:endParaRPr lang="lt-LT" dirty="0"/>
          </a:p>
        </p:txBody>
      </p:sp>
      <p:sp>
        <p:nvSpPr>
          <p:cNvPr id="4" name="Turinio vietos rezervavimo ženklas 3"/>
          <p:cNvSpPr>
            <a:spLocks noGrp="1"/>
          </p:cNvSpPr>
          <p:nvPr>
            <p:ph sz="half" idx="2"/>
          </p:nvPr>
        </p:nvSpPr>
        <p:spPr>
          <a:xfrm>
            <a:off x="6413771" y="2017343"/>
            <a:ext cx="4645152" cy="3660968"/>
          </a:xfrm>
        </p:spPr>
        <p:txBody>
          <a:bodyPr>
            <a:normAutofit fontScale="25000" lnSpcReduction="20000"/>
          </a:bodyPr>
          <a:lstStyle/>
          <a:p>
            <a:pPr marL="0" indent="0">
              <a:buNone/>
            </a:pPr>
            <a:endParaRPr lang="lt-LT" dirty="0" smtClean="0">
              <a:solidFill>
                <a:srgbClr val="FF0000"/>
              </a:solidFill>
            </a:endParaRPr>
          </a:p>
          <a:p>
            <a:r>
              <a:rPr lang="lt-LT" sz="5600" dirty="0" smtClean="0"/>
              <a:t>Viešinama iš viso 50 lankytinų objektų;</a:t>
            </a:r>
            <a:endParaRPr lang="lt-LT" sz="5600" dirty="0"/>
          </a:p>
          <a:p>
            <a:r>
              <a:rPr lang="lt-LT" sz="5600" dirty="0"/>
              <a:t>Projekto metu planuojama kurti e-rinkodaros priemonių turinį t. y. daryti nuotraukas, rengti tekstus, kurti audio gidą, įgarsinti. Šios veiklos įgyvendinimo metu taip pat bus parengiamas maršruto žemėlapis, lokaliniai maršrutų žemėlapiai, įsigyjama maršruto informacinių lauko lentelių su NFC mikroschemomis ir QR kodais, kuriami rajonų pristatomieji video klipai, bus vykdoma komunikacija socialiniuose tinkluose, optimizavimas paieškos sistemoms (SEO), vykdoma reklama Google paieška sistemoje, reklamas internetiniuose portaluose, reklama video tinkluose, elektroninio pašto rinkodara, mobilioji rinkodara bei kitos užduotys. </a:t>
            </a:r>
            <a:endParaRPr lang="lt-LT" sz="5600" dirty="0" smtClean="0">
              <a:solidFill>
                <a:srgbClr val="FF0000"/>
              </a:solidFill>
            </a:endParaRPr>
          </a:p>
          <a:p>
            <a:r>
              <a:rPr lang="lt-LT" sz="5600" dirty="0" smtClean="0"/>
              <a:t>Dabartinė </a:t>
            </a:r>
            <a:r>
              <a:rPr lang="lt-LT" sz="5600" dirty="0"/>
              <a:t>situacija - įgyvendinamas</a:t>
            </a:r>
          </a:p>
          <a:p>
            <a:endParaRPr lang="lt-LT" sz="5600" dirty="0"/>
          </a:p>
        </p:txBody>
      </p:sp>
    </p:spTree>
    <p:extLst>
      <p:ext uri="{BB962C8B-B14F-4D97-AF65-F5344CB8AC3E}">
        <p14:creationId xmlns:p14="http://schemas.microsoft.com/office/powerpoint/2010/main" val="1456890800"/>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462845"/>
            <a:ext cx="9605635" cy="1401350"/>
          </a:xfrm>
        </p:spPr>
        <p:txBody>
          <a:bodyPr>
            <a:normAutofit fontScale="90000"/>
          </a:bodyPr>
          <a:lstStyle/>
          <a:p>
            <a:pPr algn="ctr"/>
            <a:r>
              <a:rPr lang="lt-LT" dirty="0" smtClean="0"/>
              <a:t>Projektas „Molėtų </a:t>
            </a:r>
            <a:r>
              <a:rPr lang="lt-LT" dirty="0"/>
              <a:t>ir aplinkinių rajonų kultūros ir gamtos paveldo objektų viešinimas išplėtotos realybės priemonėmis“</a:t>
            </a:r>
            <a:br>
              <a:rPr lang="lt-LT" dirty="0"/>
            </a:br>
            <a:endParaRPr lang="lt-LT" dirty="0"/>
          </a:p>
        </p:txBody>
      </p:sp>
      <p:sp>
        <p:nvSpPr>
          <p:cNvPr id="3" name="Turinio vietos rezervavimo ženklas 2"/>
          <p:cNvSpPr>
            <a:spLocks noGrp="1"/>
          </p:cNvSpPr>
          <p:nvPr>
            <p:ph sz="half" idx="1"/>
          </p:nvPr>
        </p:nvSpPr>
        <p:spPr/>
        <p:txBody>
          <a:bodyPr>
            <a:normAutofit fontScale="92500" lnSpcReduction="20000"/>
          </a:bodyPr>
          <a:lstStyle/>
          <a:p>
            <a:r>
              <a:rPr lang="lt-LT" dirty="0"/>
              <a:t>2014–2020 metų Europos Sąjungos fondų investicijų veiksmų programos 5 prioriteto „Aplinkosauga, gamtos išteklių darnus naudojimas ir prisitaikymas prie klimato kaitos“ priemonės Nr. 05.4.1-LVPA-K-808 „Prioritetinių turizmo plėtros regionų e-rinkodara“</a:t>
            </a:r>
          </a:p>
          <a:p>
            <a:r>
              <a:rPr lang="lt-LT" dirty="0"/>
              <a:t>Bendra projekto vertė – </a:t>
            </a:r>
            <a:r>
              <a:rPr lang="lt-LT" dirty="0" smtClean="0"/>
              <a:t>152 247,71 </a:t>
            </a:r>
            <a:r>
              <a:rPr lang="lt-LT" dirty="0"/>
              <a:t>eur</a:t>
            </a:r>
          </a:p>
          <a:p>
            <a:r>
              <a:rPr lang="lt-LT" dirty="0"/>
              <a:t>Paramos lėšos – </a:t>
            </a:r>
            <a:r>
              <a:rPr lang="lt-LT" dirty="0" smtClean="0"/>
              <a:t>120 910,55  </a:t>
            </a:r>
            <a:r>
              <a:rPr lang="lt-LT" dirty="0"/>
              <a:t>eur</a:t>
            </a:r>
          </a:p>
          <a:p>
            <a:r>
              <a:rPr lang="lt-LT" dirty="0"/>
              <a:t>Nuosavos lėšos –  </a:t>
            </a:r>
            <a:r>
              <a:rPr lang="lt-LT" dirty="0" smtClean="0"/>
              <a:t>21 337 eur</a:t>
            </a:r>
            <a:endParaRPr lang="lt-LT" dirty="0"/>
          </a:p>
          <a:p>
            <a:endParaRPr lang="lt-LT" dirty="0"/>
          </a:p>
        </p:txBody>
      </p:sp>
      <p:sp>
        <p:nvSpPr>
          <p:cNvPr id="4" name="Turinio vietos rezervavimo ženklas 3"/>
          <p:cNvSpPr>
            <a:spLocks noGrp="1"/>
          </p:cNvSpPr>
          <p:nvPr>
            <p:ph sz="half" idx="2"/>
          </p:nvPr>
        </p:nvSpPr>
        <p:spPr/>
        <p:txBody>
          <a:bodyPr>
            <a:normAutofit fontScale="92500" lnSpcReduction="20000"/>
          </a:bodyPr>
          <a:lstStyle/>
          <a:p>
            <a:r>
              <a:rPr lang="lt-LT" dirty="0"/>
              <a:t>Projekto įgyvendinimo metu bus diegiamos e-rinkodaros priemonės</a:t>
            </a:r>
            <a:r>
              <a:rPr lang="lt-LT" dirty="0" smtClean="0"/>
              <a:t>: mobili aplikacija; </a:t>
            </a:r>
            <a:r>
              <a:rPr lang="lt-LT" dirty="0"/>
              <a:t>virtuali realybė; interaktyvus, maršrutus pristatantis </a:t>
            </a:r>
            <a:r>
              <a:rPr lang="lt-LT" dirty="0" smtClean="0"/>
              <a:t>žemėlapis;  </a:t>
            </a:r>
            <a:r>
              <a:rPr lang="lt-LT" dirty="0"/>
              <a:t>komunikacija socialiniuose tinkluose; 360 laipsnių video reklama; internetinės svetainės kūrimas ir administravimas</a:t>
            </a:r>
            <a:r>
              <a:rPr lang="lt-LT" dirty="0" smtClean="0"/>
              <a:t>.</a:t>
            </a:r>
          </a:p>
          <a:p>
            <a:r>
              <a:rPr lang="lt-LT" dirty="0" smtClean="0"/>
              <a:t>Projekte bus populiarinami 20 lankytinų objektų;</a:t>
            </a:r>
            <a:endParaRPr lang="lt-LT" dirty="0"/>
          </a:p>
          <a:p>
            <a:r>
              <a:rPr lang="lt-LT" dirty="0" smtClean="0"/>
              <a:t>Dabartinė </a:t>
            </a:r>
            <a:r>
              <a:rPr lang="lt-LT" dirty="0"/>
              <a:t>situacija - įgyvendinamas</a:t>
            </a:r>
          </a:p>
          <a:p>
            <a:endParaRPr lang="lt-LT" dirty="0"/>
          </a:p>
          <a:p>
            <a:endParaRPr lang="lt-LT" dirty="0"/>
          </a:p>
        </p:txBody>
      </p:sp>
    </p:spTree>
    <p:extLst>
      <p:ext uri="{BB962C8B-B14F-4D97-AF65-F5344CB8AC3E}">
        <p14:creationId xmlns:p14="http://schemas.microsoft.com/office/powerpoint/2010/main" val="877672355"/>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a:t>
            </a:r>
            <a:r>
              <a:rPr lang="en-US" dirty="0" smtClean="0"/>
              <a:t>Generations </a:t>
            </a:r>
            <a:r>
              <a:rPr lang="en-US" dirty="0"/>
              <a:t>and Colors of Cultures in Europe“</a:t>
            </a:r>
            <a:endParaRPr lang="lt-LT" dirty="0"/>
          </a:p>
        </p:txBody>
      </p:sp>
      <p:sp>
        <p:nvSpPr>
          <p:cNvPr id="3" name="Turinio vietos rezervavimo ženklas 2"/>
          <p:cNvSpPr>
            <a:spLocks noGrp="1"/>
          </p:cNvSpPr>
          <p:nvPr>
            <p:ph sz="half" idx="1"/>
          </p:nvPr>
        </p:nvSpPr>
        <p:spPr/>
        <p:txBody>
          <a:bodyPr>
            <a:normAutofit lnSpcReduction="10000"/>
          </a:bodyPr>
          <a:lstStyle/>
          <a:p>
            <a:r>
              <a:rPr lang="lt-LT" dirty="0"/>
              <a:t>Miestų </a:t>
            </a:r>
            <a:r>
              <a:rPr lang="lt-LT" dirty="0" smtClean="0"/>
              <a:t>partnerystė </a:t>
            </a:r>
          </a:p>
          <a:p>
            <a:r>
              <a:rPr lang="lt-LT" dirty="0"/>
              <a:t>Švietimo, vaizdo ir garso bei kultūros vykdančiajai </a:t>
            </a:r>
            <a:r>
              <a:rPr lang="lt-LT" dirty="0" smtClean="0"/>
              <a:t>agentūra </a:t>
            </a:r>
            <a:r>
              <a:rPr lang="lt-LT" dirty="0"/>
              <a:t>(EACEA</a:t>
            </a:r>
            <a:r>
              <a:rPr lang="lt-LT" dirty="0" smtClean="0"/>
              <a:t>)</a:t>
            </a:r>
          </a:p>
          <a:p>
            <a:r>
              <a:rPr lang="lt-LT" dirty="0" smtClean="0"/>
              <a:t>Projekto vertė – 25 000 eur</a:t>
            </a:r>
            <a:endParaRPr lang="lt-LT" dirty="0"/>
          </a:p>
        </p:txBody>
      </p:sp>
      <p:sp>
        <p:nvSpPr>
          <p:cNvPr id="4" name="Turinio vietos rezervavimo ženklas 3"/>
          <p:cNvSpPr>
            <a:spLocks noGrp="1"/>
          </p:cNvSpPr>
          <p:nvPr>
            <p:ph sz="half" idx="2"/>
          </p:nvPr>
        </p:nvSpPr>
        <p:spPr/>
        <p:txBody>
          <a:bodyPr>
            <a:normAutofit lnSpcReduction="10000"/>
          </a:bodyPr>
          <a:lstStyle/>
          <a:p>
            <a:r>
              <a:rPr lang="lt-LT" dirty="0" smtClean="0"/>
              <a:t>Keturios projekto veiklos („spalvos“):</a:t>
            </a:r>
          </a:p>
          <a:p>
            <a:pPr lvl="1"/>
            <a:r>
              <a:rPr lang="lt-LT" dirty="0" smtClean="0"/>
              <a:t>Tarptautinis jaunimo forumas/stovykla</a:t>
            </a:r>
          </a:p>
          <a:p>
            <a:pPr lvl="1"/>
            <a:r>
              <a:rPr lang="lt-LT" dirty="0" smtClean="0"/>
              <a:t>Kultūrinės veiklos</a:t>
            </a:r>
          </a:p>
          <a:p>
            <a:pPr lvl="1"/>
            <a:r>
              <a:rPr lang="lt-LT" dirty="0" smtClean="0"/>
              <a:t>Aktyvios veiklos (</a:t>
            </a:r>
            <a:r>
              <a:rPr lang="lt-LT" dirty="0" err="1" smtClean="0"/>
              <a:t>M‘olimpinės</a:t>
            </a:r>
            <a:r>
              <a:rPr lang="lt-LT" dirty="0" smtClean="0"/>
              <a:t>)</a:t>
            </a:r>
          </a:p>
          <a:p>
            <a:pPr lvl="1"/>
            <a:r>
              <a:rPr lang="lt-LT" dirty="0"/>
              <a:t>Dialogas/diskusija „Mūsų nauji kaimynai: kaip </a:t>
            </a:r>
            <a:r>
              <a:rPr lang="lt-LT" dirty="0" smtClean="0"/>
              <a:t>priimti didėjančius kultūrinius iššūkius</a:t>
            </a:r>
            <a:r>
              <a:rPr lang="lt-LT" dirty="0"/>
              <a:t>. </a:t>
            </a:r>
            <a:endParaRPr lang="lt-LT" dirty="0" smtClean="0"/>
          </a:p>
          <a:p>
            <a:pPr marL="0" indent="0">
              <a:buNone/>
            </a:pPr>
            <a:endParaRPr lang="lt-LT" dirty="0" smtClean="0">
              <a:solidFill>
                <a:srgbClr val="FF0000"/>
              </a:solidFill>
            </a:endParaRPr>
          </a:p>
          <a:p>
            <a:r>
              <a:rPr lang="lt-LT" dirty="0" smtClean="0"/>
              <a:t>Dabartinė </a:t>
            </a:r>
            <a:r>
              <a:rPr lang="lt-LT" dirty="0"/>
              <a:t>situacija </a:t>
            </a:r>
            <a:r>
              <a:rPr lang="lt-LT" dirty="0" smtClean="0"/>
              <a:t>– įgyvendinamas</a:t>
            </a:r>
            <a:r>
              <a:rPr lang="lt-LT" dirty="0" smtClean="0">
                <a:solidFill>
                  <a:srgbClr val="FF0000"/>
                </a:solidFill>
              </a:rPr>
              <a:t>. </a:t>
            </a:r>
          </a:p>
          <a:p>
            <a:endParaRPr lang="lt-LT" dirty="0">
              <a:solidFill>
                <a:srgbClr val="FF0000"/>
              </a:solidFill>
            </a:endParaRPr>
          </a:p>
          <a:p>
            <a:endParaRPr lang="lt-LT" dirty="0"/>
          </a:p>
        </p:txBody>
      </p:sp>
    </p:spTree>
    <p:extLst>
      <p:ext uri="{BB962C8B-B14F-4D97-AF65-F5344CB8AC3E}">
        <p14:creationId xmlns:p14="http://schemas.microsoft.com/office/powerpoint/2010/main" val="658489315"/>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it-IT" dirty="0"/>
              <a:t>Interreg V-A Latvia-Lithuania Programme 2014-2020</a:t>
            </a:r>
            <a:endParaRPr lang="lt-LT" dirty="0"/>
          </a:p>
        </p:txBody>
      </p:sp>
      <p:sp>
        <p:nvSpPr>
          <p:cNvPr id="3" name="Turinio vietos rezervavimo ženklas 2"/>
          <p:cNvSpPr>
            <a:spLocks noGrp="1"/>
          </p:cNvSpPr>
          <p:nvPr>
            <p:ph sz="half" idx="1"/>
          </p:nvPr>
        </p:nvSpPr>
        <p:spPr/>
        <p:txBody>
          <a:bodyPr>
            <a:normAutofit fontScale="62500" lnSpcReduction="20000"/>
          </a:bodyPr>
          <a:lstStyle/>
          <a:p>
            <a:r>
              <a:rPr lang="lt-LT" dirty="0" smtClean="0"/>
              <a:t>Pateikti projektai:</a:t>
            </a:r>
          </a:p>
          <a:p>
            <a:pPr algn="just"/>
            <a:r>
              <a:rPr lang="lt-LT" dirty="0"/>
              <a:t>Pagyvenusių žmonių socialinės įtraukties naujovės </a:t>
            </a:r>
            <a:r>
              <a:rPr lang="lt-LT" dirty="0" err="1"/>
              <a:t>Latgalijos</a:t>
            </a:r>
            <a:r>
              <a:rPr lang="lt-LT" dirty="0"/>
              <a:t> ir Utenos pasienio </a:t>
            </a:r>
            <a:r>
              <a:rPr lang="lt-LT" dirty="0" smtClean="0"/>
              <a:t>regionuose (</a:t>
            </a:r>
            <a:r>
              <a:rPr lang="en-US" dirty="0" smtClean="0"/>
              <a:t>New </a:t>
            </a:r>
            <a:r>
              <a:rPr lang="en-US" dirty="0"/>
              <a:t>ways for social inclusion of elderly people in </a:t>
            </a:r>
            <a:r>
              <a:rPr lang="en-US" dirty="0" err="1"/>
              <a:t>Latgale</a:t>
            </a:r>
            <a:r>
              <a:rPr lang="en-US" dirty="0"/>
              <a:t> and Utena border </a:t>
            </a:r>
            <a:r>
              <a:rPr lang="en-US" dirty="0" smtClean="0"/>
              <a:t>regions</a:t>
            </a:r>
            <a:r>
              <a:rPr lang="lt-LT" dirty="0" smtClean="0"/>
              <a:t>) - </a:t>
            </a:r>
            <a:r>
              <a:rPr lang="en-US" dirty="0"/>
              <a:t>Association “</a:t>
            </a:r>
            <a:r>
              <a:rPr lang="en-US" dirty="0" err="1"/>
              <a:t>Euroregion</a:t>
            </a:r>
            <a:r>
              <a:rPr lang="en-US" dirty="0"/>
              <a:t> “Country of Lakes”, </a:t>
            </a:r>
            <a:r>
              <a:rPr lang="en-US" dirty="0" smtClean="0"/>
              <a:t>Latvia</a:t>
            </a:r>
            <a:endParaRPr lang="lt-LT" dirty="0" smtClean="0"/>
          </a:p>
          <a:p>
            <a:pPr lvl="1" algn="just"/>
            <a:r>
              <a:rPr lang="lt-LT" dirty="0" smtClean="0"/>
              <a:t>Mūsų dalis projekte - 97321 eur , savas </a:t>
            </a:r>
            <a:r>
              <a:rPr lang="lt-LT" dirty="0"/>
              <a:t>įnašas - </a:t>
            </a:r>
            <a:r>
              <a:rPr lang="lt-LT" dirty="0" smtClean="0"/>
              <a:t>14598,15 eur</a:t>
            </a:r>
          </a:p>
          <a:p>
            <a:pPr lvl="1" algn="just"/>
            <a:r>
              <a:rPr lang="lt-LT" dirty="0" smtClean="0"/>
              <a:t>Negavo finansavimo</a:t>
            </a:r>
          </a:p>
          <a:p>
            <a:pPr algn="just"/>
            <a:r>
              <a:rPr lang="lt-LT" dirty="0"/>
              <a:t>Sinerginės saugumo platformos sukūrimas Rytų Latvijos ir Lietuvos </a:t>
            </a:r>
            <a:r>
              <a:rPr lang="lt-LT" dirty="0" smtClean="0"/>
              <a:t>pasienyje (</a:t>
            </a:r>
            <a:r>
              <a:rPr lang="en-US" dirty="0"/>
              <a:t>Creation of a synergy platform for the public security in the Latvian and Lithuanian Eastern border </a:t>
            </a:r>
            <a:r>
              <a:rPr lang="en-US" dirty="0" smtClean="0"/>
              <a:t>territories</a:t>
            </a:r>
            <a:r>
              <a:rPr lang="lt-LT" dirty="0" smtClean="0"/>
              <a:t>) - </a:t>
            </a:r>
            <a:r>
              <a:rPr lang="en-US" dirty="0"/>
              <a:t>Association “</a:t>
            </a:r>
            <a:r>
              <a:rPr lang="en-US" dirty="0" err="1"/>
              <a:t>Euroregion</a:t>
            </a:r>
            <a:r>
              <a:rPr lang="en-US" dirty="0"/>
              <a:t> “Country of Lakes”, </a:t>
            </a:r>
            <a:r>
              <a:rPr lang="en-US" dirty="0" smtClean="0"/>
              <a:t>Latvia</a:t>
            </a:r>
            <a:endParaRPr lang="lt-LT" dirty="0" smtClean="0"/>
          </a:p>
          <a:p>
            <a:pPr lvl="1" algn="just"/>
            <a:r>
              <a:rPr lang="lt-LT" dirty="0" smtClean="0"/>
              <a:t>Mūsų dalis projekte – 37692,35,  savas įnašas - 5635,86 eur </a:t>
            </a:r>
          </a:p>
          <a:p>
            <a:pPr lvl="1" algn="just"/>
            <a:r>
              <a:rPr lang="lt-LT" dirty="0" smtClean="0"/>
              <a:t>Gavo finansavimą. </a:t>
            </a:r>
            <a:endParaRPr lang="lt-LT" dirty="0"/>
          </a:p>
        </p:txBody>
      </p:sp>
      <p:sp>
        <p:nvSpPr>
          <p:cNvPr id="4" name="Turinio vietos rezervavimo ženklas 3"/>
          <p:cNvSpPr>
            <a:spLocks noGrp="1"/>
          </p:cNvSpPr>
          <p:nvPr>
            <p:ph sz="half" idx="2"/>
          </p:nvPr>
        </p:nvSpPr>
        <p:spPr/>
        <p:txBody>
          <a:bodyPr>
            <a:normAutofit fontScale="62500" lnSpcReduction="20000"/>
          </a:bodyPr>
          <a:lstStyle/>
          <a:p>
            <a:endParaRPr lang="lt-LT" dirty="0" smtClean="0">
              <a:solidFill>
                <a:srgbClr val="FF0000"/>
              </a:solidFill>
            </a:endParaRPr>
          </a:p>
          <a:p>
            <a:pPr algn="just"/>
            <a:r>
              <a:rPr lang="lt-LT" dirty="0" smtClean="0"/>
              <a:t>(</a:t>
            </a:r>
            <a:r>
              <a:rPr lang="en-US" dirty="0" smtClean="0"/>
              <a:t>New </a:t>
            </a:r>
            <a:r>
              <a:rPr lang="en-US" dirty="0"/>
              <a:t>Business Development Initiatives for Common Lithuania and Latvia Cross Border Region </a:t>
            </a:r>
            <a:r>
              <a:rPr lang="en-US" dirty="0" smtClean="0"/>
              <a:t>Development</a:t>
            </a:r>
            <a:r>
              <a:rPr lang="lt-LT" dirty="0" smtClean="0"/>
              <a:t>) - </a:t>
            </a:r>
            <a:r>
              <a:rPr lang="en-US" dirty="0"/>
              <a:t>Association “</a:t>
            </a:r>
            <a:r>
              <a:rPr lang="en-US" dirty="0" err="1"/>
              <a:t>Euroregion</a:t>
            </a:r>
            <a:r>
              <a:rPr lang="en-US" dirty="0"/>
              <a:t> “Country of Lakes”, </a:t>
            </a:r>
            <a:r>
              <a:rPr lang="en-US" dirty="0" err="1" smtClean="0"/>
              <a:t>Lietuva</a:t>
            </a:r>
            <a:endParaRPr lang="lt-LT" dirty="0" smtClean="0"/>
          </a:p>
          <a:p>
            <a:pPr lvl="1" algn="just"/>
            <a:r>
              <a:rPr lang="lt-LT" dirty="0" smtClean="0"/>
              <a:t>Mūsų </a:t>
            </a:r>
            <a:r>
              <a:rPr lang="lt-LT" dirty="0"/>
              <a:t>dalis projekte </a:t>
            </a:r>
            <a:r>
              <a:rPr lang="lt-LT" dirty="0" smtClean="0"/>
              <a:t> – 102 133,66,  </a:t>
            </a:r>
            <a:r>
              <a:rPr lang="lt-LT" dirty="0"/>
              <a:t>savas įnašas </a:t>
            </a:r>
            <a:r>
              <a:rPr lang="lt-LT" dirty="0" smtClean="0"/>
              <a:t>– 15 320,05 </a:t>
            </a:r>
            <a:r>
              <a:rPr lang="lt-LT" dirty="0"/>
              <a:t>eur </a:t>
            </a:r>
          </a:p>
          <a:p>
            <a:pPr lvl="1" algn="just"/>
            <a:r>
              <a:rPr lang="lt-LT" dirty="0" smtClean="0"/>
              <a:t>Negavo finansavimo</a:t>
            </a:r>
            <a:endParaRPr lang="lt-LT" dirty="0"/>
          </a:p>
          <a:p>
            <a:pPr algn="just"/>
            <a:r>
              <a:rPr lang="lt-LT" dirty="0"/>
              <a:t>Ekologinio turizmo Latvijoje ir Lietuvoje vystymas gerinant ir saugant aplinką prie vandens </a:t>
            </a:r>
            <a:r>
              <a:rPr lang="lt-LT" dirty="0" smtClean="0"/>
              <a:t>telkinių (</a:t>
            </a:r>
            <a:r>
              <a:rPr lang="en-US" dirty="0" smtClean="0"/>
              <a:t>Development </a:t>
            </a:r>
            <a:r>
              <a:rPr lang="en-US" dirty="0"/>
              <a:t>of eco-tourism in Latvia and Lithuania by improvement and protection of water </a:t>
            </a:r>
            <a:r>
              <a:rPr lang="en-US" dirty="0" smtClean="0"/>
              <a:t>environment</a:t>
            </a:r>
            <a:r>
              <a:rPr lang="lt-LT" dirty="0"/>
              <a:t>)</a:t>
            </a:r>
            <a:r>
              <a:rPr lang="lt-LT" dirty="0" smtClean="0"/>
              <a:t> - </a:t>
            </a:r>
            <a:r>
              <a:rPr lang="en-US" dirty="0" smtClean="0"/>
              <a:t>Association </a:t>
            </a:r>
            <a:r>
              <a:rPr lang="en-US" dirty="0"/>
              <a:t>“</a:t>
            </a:r>
            <a:r>
              <a:rPr lang="en-US" dirty="0" err="1"/>
              <a:t>Euroregion</a:t>
            </a:r>
            <a:r>
              <a:rPr lang="en-US" dirty="0"/>
              <a:t> “Country of Lakes”, </a:t>
            </a:r>
            <a:r>
              <a:rPr lang="en-US" dirty="0" smtClean="0"/>
              <a:t>Latvia</a:t>
            </a:r>
            <a:endParaRPr lang="lt-LT" dirty="0" smtClean="0"/>
          </a:p>
          <a:p>
            <a:pPr lvl="1" algn="just"/>
            <a:r>
              <a:rPr lang="lt-LT" dirty="0" smtClean="0"/>
              <a:t>Mūsų dalis projekte </a:t>
            </a:r>
            <a:r>
              <a:rPr lang="lt-LT" dirty="0"/>
              <a:t>- 120 </a:t>
            </a:r>
            <a:r>
              <a:rPr lang="lt-LT" dirty="0" smtClean="0"/>
              <a:t>744,25 eur, </a:t>
            </a:r>
            <a:r>
              <a:rPr lang="lt-LT" dirty="0"/>
              <a:t>savas įnašas </a:t>
            </a:r>
            <a:r>
              <a:rPr lang="lt-LT" dirty="0" smtClean="0"/>
              <a:t>- 18 </a:t>
            </a:r>
            <a:r>
              <a:rPr lang="lt-LT" dirty="0"/>
              <a:t>111,64 </a:t>
            </a:r>
            <a:r>
              <a:rPr lang="lt-LT" dirty="0" smtClean="0"/>
              <a:t> eur. </a:t>
            </a:r>
          </a:p>
          <a:p>
            <a:pPr lvl="1" algn="just"/>
            <a:r>
              <a:rPr lang="lt-LT" dirty="0" smtClean="0"/>
              <a:t>Negavo finansavimo </a:t>
            </a:r>
            <a:endParaRPr lang="en-US" dirty="0"/>
          </a:p>
          <a:p>
            <a:pPr marL="0" indent="0">
              <a:buNone/>
            </a:pPr>
            <a:endParaRPr lang="lt-LT" dirty="0" smtClean="0">
              <a:solidFill>
                <a:srgbClr val="FF0000"/>
              </a:solidFill>
            </a:endParaRPr>
          </a:p>
        </p:txBody>
      </p:sp>
    </p:spTree>
    <p:extLst>
      <p:ext uri="{BB962C8B-B14F-4D97-AF65-F5344CB8AC3E}">
        <p14:creationId xmlns:p14="http://schemas.microsoft.com/office/powerpoint/2010/main" val="3589733781"/>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395111"/>
            <a:ext cx="9605635" cy="1469083"/>
          </a:xfrm>
        </p:spPr>
        <p:txBody>
          <a:bodyPr>
            <a:normAutofit fontScale="90000"/>
          </a:bodyPr>
          <a:lstStyle/>
          <a:p>
            <a:pPr algn="ctr"/>
            <a:r>
              <a:rPr lang="en-US" dirty="0"/>
              <a:t>Latvia, Lithuania and Belarus Cross-border Cooperation </a:t>
            </a:r>
            <a:r>
              <a:rPr lang="en-US" dirty="0" err="1"/>
              <a:t>Programme</a:t>
            </a:r>
            <a:r>
              <a:rPr lang="en-US" dirty="0"/>
              <a:t> within the European </a:t>
            </a:r>
            <a:r>
              <a:rPr lang="en-US" dirty="0" err="1"/>
              <a:t>Neighbourhood</a:t>
            </a:r>
            <a:r>
              <a:rPr lang="en-US" dirty="0"/>
              <a:t> Instrument 2014-2020 </a:t>
            </a:r>
            <a:endParaRPr lang="lt-LT" dirty="0"/>
          </a:p>
        </p:txBody>
      </p:sp>
      <p:sp>
        <p:nvSpPr>
          <p:cNvPr id="3" name="Turinio vietos rezervavimo ženklas 2"/>
          <p:cNvSpPr>
            <a:spLocks noGrp="1"/>
          </p:cNvSpPr>
          <p:nvPr>
            <p:ph sz="half" idx="1"/>
          </p:nvPr>
        </p:nvSpPr>
        <p:spPr/>
        <p:txBody>
          <a:bodyPr>
            <a:normAutofit fontScale="70000" lnSpcReduction="20000"/>
          </a:bodyPr>
          <a:lstStyle/>
          <a:p>
            <a:pPr algn="just"/>
            <a:r>
              <a:rPr lang="lt-LT" sz="2100" dirty="0"/>
              <a:t>Priešgaisrinių pajėgų stiprinimas įtraukiant savanorius ugniagesius Lietuvos ir Baltarusijos pasienio regionuose, siekiant padidinti visuomenės </a:t>
            </a:r>
            <a:r>
              <a:rPr lang="lt-LT" sz="2100" dirty="0" smtClean="0"/>
              <a:t>saugumą (</a:t>
            </a:r>
            <a:r>
              <a:rPr lang="en-US" sz="2100" dirty="0" smtClean="0"/>
              <a:t>Strengthening </a:t>
            </a:r>
            <a:r>
              <a:rPr lang="en-US" sz="2100" dirty="0"/>
              <a:t>of the fire forces in the Lithuanian and Belarusian border regions, involving volunteer firefighters in order to increase public </a:t>
            </a:r>
            <a:r>
              <a:rPr lang="en-US" sz="2100" dirty="0" smtClean="0"/>
              <a:t>safety</a:t>
            </a:r>
            <a:r>
              <a:rPr lang="lt-LT" sz="2100" dirty="0" smtClean="0"/>
              <a:t> </a:t>
            </a:r>
            <a:r>
              <a:rPr lang="en-US" sz="2100" dirty="0" smtClean="0"/>
              <a:t>for </a:t>
            </a:r>
            <a:r>
              <a:rPr lang="en-US" sz="2100" dirty="0"/>
              <a:t>the improvement of the specialist training </a:t>
            </a:r>
            <a:r>
              <a:rPr lang="en-US" sz="2100" dirty="0" smtClean="0"/>
              <a:t>system</a:t>
            </a:r>
            <a:r>
              <a:rPr lang="lt-LT" sz="2100" dirty="0" smtClean="0"/>
              <a:t>)</a:t>
            </a:r>
          </a:p>
          <a:p>
            <a:pPr lvl="1"/>
            <a:r>
              <a:rPr lang="lt-LT" dirty="0" smtClean="0"/>
              <a:t>Bendra projekto vertė – 780 139 eur, iš jų:</a:t>
            </a:r>
          </a:p>
          <a:p>
            <a:pPr marL="457200" lvl="1" indent="0">
              <a:buNone/>
            </a:pPr>
            <a:r>
              <a:rPr lang="lt-LT" dirty="0" smtClean="0"/>
              <a:t>Molėtų r. savivaldybės dalis – 24 210 eur, savas įnašas  - 2 421 eur.</a:t>
            </a:r>
          </a:p>
          <a:p>
            <a:pPr marL="457200" lvl="1" indent="0">
              <a:buNone/>
            </a:pPr>
            <a:r>
              <a:rPr lang="lt-LT" dirty="0" smtClean="0"/>
              <a:t>Molėtų r. ugniagesių tarnyba – 556 023 eur, </a:t>
            </a:r>
            <a:r>
              <a:rPr lang="lt-LT" dirty="0"/>
              <a:t>savas </a:t>
            </a:r>
            <a:r>
              <a:rPr lang="lt-LT" dirty="0" smtClean="0"/>
              <a:t>įnašas – 55 602,30 eur. </a:t>
            </a:r>
          </a:p>
          <a:p>
            <a:r>
              <a:rPr lang="lt-LT" dirty="0" smtClean="0"/>
              <a:t>Projekto pagrindinis pareiškėjas – Molėtų r. sav. administracija</a:t>
            </a:r>
          </a:p>
          <a:p>
            <a:endParaRPr lang="lt-LT" dirty="0"/>
          </a:p>
        </p:txBody>
      </p:sp>
      <p:sp>
        <p:nvSpPr>
          <p:cNvPr id="4" name="Turinio vietos rezervavimo ženklas 3"/>
          <p:cNvSpPr>
            <a:spLocks noGrp="1"/>
          </p:cNvSpPr>
          <p:nvPr>
            <p:ph sz="half" idx="2"/>
          </p:nvPr>
        </p:nvSpPr>
        <p:spPr/>
        <p:txBody>
          <a:bodyPr>
            <a:normAutofit fontScale="70000" lnSpcReduction="20000"/>
          </a:bodyPr>
          <a:lstStyle/>
          <a:p>
            <a:pPr algn="just"/>
            <a:r>
              <a:rPr lang="lt-LT" dirty="0"/>
              <a:t>Gyvosios istorijos </a:t>
            </a:r>
            <a:r>
              <a:rPr lang="lt-LT" dirty="0" smtClean="0"/>
              <a:t>pamokos </a:t>
            </a:r>
            <a:r>
              <a:rPr lang="lt-LT" dirty="0"/>
              <a:t>Lietuvos ir Baltarusijos kultūros paveldo objektuose, siekiant padidinti jų </a:t>
            </a:r>
            <a:r>
              <a:rPr lang="lt-LT" dirty="0" smtClean="0"/>
              <a:t>lankomumą  (</a:t>
            </a:r>
            <a:r>
              <a:rPr lang="en-GB" dirty="0" smtClean="0"/>
              <a:t>Live </a:t>
            </a:r>
            <a:r>
              <a:rPr lang="en-GB" dirty="0"/>
              <a:t>history lessons in the Lithuanian and Belarus cultural heritage objects, with the </a:t>
            </a:r>
            <a:r>
              <a:rPr lang="en-GB" dirty="0" smtClean="0"/>
              <a:t>aim </a:t>
            </a:r>
            <a:r>
              <a:rPr lang="en-GB" dirty="0"/>
              <a:t>to increase their </a:t>
            </a:r>
            <a:r>
              <a:rPr lang="en-GB" dirty="0" smtClean="0"/>
              <a:t>attendance</a:t>
            </a:r>
            <a:r>
              <a:rPr lang="lt-LT" dirty="0" smtClean="0"/>
              <a:t>)</a:t>
            </a:r>
          </a:p>
          <a:p>
            <a:pPr lvl="1"/>
            <a:r>
              <a:rPr lang="lt-LT" dirty="0" smtClean="0"/>
              <a:t>Bendra projekto vertė - 1 045 533 eur,  iš jų:</a:t>
            </a:r>
          </a:p>
          <a:p>
            <a:pPr lvl="1"/>
            <a:r>
              <a:rPr lang="lt-LT" dirty="0"/>
              <a:t>Molėtų r. savivaldybės dalis – </a:t>
            </a:r>
            <a:r>
              <a:rPr lang="lt-LT" dirty="0" smtClean="0"/>
              <a:t>653 495,60 </a:t>
            </a:r>
            <a:r>
              <a:rPr lang="lt-LT" dirty="0"/>
              <a:t>eur, savas įnašas  - </a:t>
            </a:r>
            <a:r>
              <a:rPr lang="lt-LT" dirty="0" smtClean="0"/>
              <a:t>65 349,56 eur</a:t>
            </a:r>
          </a:p>
          <a:p>
            <a:pPr lvl="1"/>
            <a:r>
              <a:rPr lang="lt-LT" dirty="0" smtClean="0"/>
              <a:t>Molėtų </a:t>
            </a:r>
            <a:r>
              <a:rPr lang="lt-LT" dirty="0"/>
              <a:t>krašto muziejaus dalis </a:t>
            </a:r>
            <a:r>
              <a:rPr lang="lt-LT" dirty="0" smtClean="0"/>
              <a:t>– 152 792,88 eur, </a:t>
            </a:r>
            <a:r>
              <a:rPr lang="lt-LT" dirty="0"/>
              <a:t>savas įnašas -</a:t>
            </a:r>
            <a:r>
              <a:rPr lang="lt-LT" dirty="0" smtClean="0"/>
              <a:t>15 279,29  eur.</a:t>
            </a:r>
          </a:p>
          <a:p>
            <a:pPr lvl="1"/>
            <a:r>
              <a:rPr lang="lt-LT" dirty="0"/>
              <a:t>Projekto pagrindinis pareiškėjas – Molėtų r. sav. administracija</a:t>
            </a:r>
          </a:p>
          <a:p>
            <a:pPr lvl="1"/>
            <a:endParaRPr lang="lt-LT" dirty="0" smtClean="0"/>
          </a:p>
          <a:p>
            <a:pPr lvl="1"/>
            <a:r>
              <a:rPr lang="lt-LT" dirty="0" smtClean="0"/>
              <a:t>Abi paraiškos vertinamos.</a:t>
            </a:r>
            <a:endParaRPr lang="lt-LT" dirty="0"/>
          </a:p>
          <a:p>
            <a:pPr lvl="1"/>
            <a:endParaRPr lang="lt-LT" dirty="0"/>
          </a:p>
        </p:txBody>
      </p:sp>
    </p:spTree>
    <p:extLst>
      <p:ext uri="{BB962C8B-B14F-4D97-AF65-F5344CB8AC3E}">
        <p14:creationId xmlns:p14="http://schemas.microsoft.com/office/powerpoint/2010/main" val="1939587053"/>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512065"/>
            <a:ext cx="9605635" cy="1352130"/>
          </a:xfrm>
        </p:spPr>
        <p:txBody>
          <a:bodyPr>
            <a:normAutofit fontScale="90000"/>
          </a:bodyPr>
          <a:lstStyle/>
          <a:p>
            <a:pPr algn="ctr"/>
            <a:r>
              <a:rPr lang="lt-LT" dirty="0" smtClean="0"/>
              <a:t>Projektas „Molėtų </a:t>
            </a:r>
            <a:r>
              <a:rPr lang="lt-LT" dirty="0"/>
              <a:t>miesto Ąžuolų ir Kreivosios gatvių teritorijų išnaudojimas įrengiant universalią daugiafunkcinę </a:t>
            </a:r>
            <a:r>
              <a:rPr lang="lt-LT" dirty="0" smtClean="0"/>
              <a:t>aikštę“</a:t>
            </a:r>
            <a:endParaRPr lang="lt-LT" dirty="0"/>
          </a:p>
        </p:txBody>
      </p:sp>
      <p:sp>
        <p:nvSpPr>
          <p:cNvPr id="3" name="Turinio vietos rezervavimo ženklas 2"/>
          <p:cNvSpPr>
            <a:spLocks noGrp="1"/>
          </p:cNvSpPr>
          <p:nvPr>
            <p:ph sz="half" idx="1"/>
          </p:nvPr>
        </p:nvSpPr>
        <p:spPr/>
        <p:txBody>
          <a:bodyPr>
            <a:normAutofit fontScale="55000" lnSpcReduction="20000"/>
          </a:bodyPr>
          <a:lstStyle/>
          <a:p>
            <a:r>
              <a:rPr lang="lt-LT" dirty="0"/>
              <a:t>Įgyvendinant projektą bus vykdomi šie darbai:</a:t>
            </a:r>
          </a:p>
          <a:p>
            <a:r>
              <a:rPr lang="lt-LT" dirty="0"/>
              <a:t>- Universalios daugiafunkcinės aikštės įrengimas (aikštė (žemutinė terasa), aukštutinė terasa  (vieta prekybininkams renginių metu ir stacionarios poilsio/ žaidimų erdvės), žiūrovų  amfiteatras , automobilių stovėjimo aikštelė, kurioje  renginių metu bus  statomi ir kilnojamieji WC  bei  konteineriai šiukšlėms. </a:t>
            </a:r>
          </a:p>
          <a:p>
            <a:r>
              <a:rPr lang="lt-LT" dirty="0"/>
              <a:t>- Aktyvaus poilsio erdvės įrengimas (universalios vasaros žaidimų aikštelės, su galimybe žiemą įrengti čiuožyklą, įrengimas; </a:t>
            </a:r>
            <a:r>
              <a:rPr lang="lt-LT" dirty="0" err="1"/>
              <a:t>skate</a:t>
            </a:r>
            <a:r>
              <a:rPr lang="lt-LT" dirty="0"/>
              <a:t> parkas</a:t>
            </a:r>
            <a:r>
              <a:rPr lang="lt-LT" dirty="0" smtClean="0"/>
              <a:t>).Universalioje </a:t>
            </a:r>
            <a:r>
              <a:rPr lang="lt-LT" dirty="0"/>
              <a:t>vasaros žaidimų aikštelėje bus galima žaisti įvairius lauko žaidimus jaunesnio amžiaus vaikams (estafetės , kvadratas ir pan.) </a:t>
            </a:r>
          </a:p>
          <a:p>
            <a:r>
              <a:rPr lang="lt-LT" dirty="0"/>
              <a:t>Teritorijoje  nutiesti pėsčiųjų takai, įrengtas apšvietimas, suformuojami nauji želdiniai. </a:t>
            </a:r>
          </a:p>
        </p:txBody>
      </p:sp>
      <p:sp>
        <p:nvSpPr>
          <p:cNvPr id="4" name="Turinio vietos rezervavimo ženklas 3"/>
          <p:cNvSpPr>
            <a:spLocks noGrp="1"/>
          </p:cNvSpPr>
          <p:nvPr>
            <p:ph sz="half" idx="2"/>
          </p:nvPr>
        </p:nvSpPr>
        <p:spPr>
          <a:xfrm>
            <a:off x="6409700" y="2010878"/>
            <a:ext cx="4645152" cy="3441520"/>
          </a:xfrm>
        </p:spPr>
        <p:txBody>
          <a:bodyPr>
            <a:normAutofit fontScale="55000" lnSpcReduction="20000"/>
          </a:bodyPr>
          <a:lstStyle/>
          <a:p>
            <a:r>
              <a:rPr lang="lt-LT" sz="2400" dirty="0" smtClean="0"/>
              <a:t>Bendra </a:t>
            </a:r>
            <a:r>
              <a:rPr lang="lt-LT" sz="2400" dirty="0"/>
              <a:t>projekto vertė </a:t>
            </a:r>
            <a:r>
              <a:rPr lang="lt-LT" sz="2400" dirty="0" smtClean="0"/>
              <a:t>– 985 873,28</a:t>
            </a:r>
          </a:p>
          <a:p>
            <a:r>
              <a:rPr lang="lt-LT" sz="2400" dirty="0"/>
              <a:t>Paramos lėšos </a:t>
            </a:r>
            <a:r>
              <a:rPr lang="lt-LT" sz="2400" dirty="0" smtClean="0"/>
              <a:t>– 535 797, 00</a:t>
            </a:r>
          </a:p>
          <a:p>
            <a:r>
              <a:rPr lang="lt-LT" sz="2400" dirty="0"/>
              <a:t>Nuosavos lėšos </a:t>
            </a:r>
            <a:r>
              <a:rPr lang="lt-LT" sz="2400" dirty="0" smtClean="0"/>
              <a:t>– 450 076,28</a:t>
            </a:r>
          </a:p>
          <a:p>
            <a:r>
              <a:rPr lang="lt-LT" sz="2400" dirty="0" smtClean="0"/>
              <a:t>Įgyvendinimas iki 2019-03-30</a:t>
            </a:r>
          </a:p>
          <a:p>
            <a:pPr marL="0" indent="0">
              <a:buNone/>
            </a:pPr>
            <a:endParaRPr lang="lt-LT" sz="2400" dirty="0" smtClean="0"/>
          </a:p>
          <a:p>
            <a:pPr marL="0" indent="0">
              <a:buNone/>
            </a:pPr>
            <a:endParaRPr lang="lt-LT" sz="2400" dirty="0"/>
          </a:p>
          <a:p>
            <a:pPr marL="0" indent="0">
              <a:buNone/>
            </a:pPr>
            <a:endParaRPr lang="lt-LT" sz="2400" dirty="0" smtClean="0"/>
          </a:p>
          <a:p>
            <a:pPr marL="0" indent="0">
              <a:buNone/>
            </a:pPr>
            <a:endParaRPr lang="lt-LT" sz="2400" dirty="0"/>
          </a:p>
          <a:p>
            <a:pPr marL="0" indent="0">
              <a:buNone/>
            </a:pPr>
            <a:r>
              <a:rPr lang="lt-LT" sz="2400" dirty="0" smtClean="0"/>
              <a:t>Dabartinė situacija – pasirašyta sutartis (2017-01-30)</a:t>
            </a:r>
          </a:p>
          <a:p>
            <a:pPr marL="0" indent="0">
              <a:buNone/>
            </a:pPr>
            <a:r>
              <a:rPr lang="lt-LT" sz="2400" dirty="0" smtClean="0"/>
              <a:t>Projektas įgyvendinamas</a:t>
            </a:r>
            <a:endParaRPr lang="lt-LT" sz="2400" dirty="0"/>
          </a:p>
        </p:txBody>
      </p:sp>
    </p:spTree>
    <p:extLst>
      <p:ext uri="{BB962C8B-B14F-4D97-AF65-F5344CB8AC3E}">
        <p14:creationId xmlns:p14="http://schemas.microsoft.com/office/powerpoint/2010/main" val="4177003573"/>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pPr algn="ctr"/>
            <a:r>
              <a:rPr lang="lt-LT" dirty="0" smtClean="0"/>
              <a:t>Projektas „Vaikų </a:t>
            </a:r>
            <a:r>
              <a:rPr lang="lt-LT" dirty="0"/>
              <a:t>žaidimų aikštelės komplekso įrengimas Amatų </a:t>
            </a:r>
            <a:r>
              <a:rPr lang="lt-LT" dirty="0" smtClean="0"/>
              <a:t>kvartale“</a:t>
            </a:r>
            <a:r>
              <a:rPr lang="lt-LT" dirty="0"/>
              <a:t/>
            </a:r>
            <a:br>
              <a:rPr lang="lt-LT" dirty="0"/>
            </a:br>
            <a:endParaRPr lang="lt-LT" dirty="0"/>
          </a:p>
        </p:txBody>
      </p:sp>
      <p:sp>
        <p:nvSpPr>
          <p:cNvPr id="3" name="Turinio vietos rezervavimo ženklas 2"/>
          <p:cNvSpPr>
            <a:spLocks noGrp="1"/>
          </p:cNvSpPr>
          <p:nvPr>
            <p:ph sz="half" idx="1"/>
          </p:nvPr>
        </p:nvSpPr>
        <p:spPr/>
        <p:txBody>
          <a:bodyPr/>
          <a:lstStyle/>
          <a:p>
            <a:r>
              <a:rPr lang="lt-LT" dirty="0" smtClean="0"/>
              <a:t>Įgyvendintas pagal konkurso „Mes </a:t>
            </a:r>
            <a:r>
              <a:rPr lang="lt-LT" dirty="0"/>
              <a:t>bendruomenė </a:t>
            </a:r>
            <a:r>
              <a:rPr lang="lt-LT" dirty="0" smtClean="0"/>
              <a:t>2016“ nuostatus </a:t>
            </a:r>
          </a:p>
          <a:p>
            <a:r>
              <a:rPr lang="lt-LT" dirty="0" smtClean="0"/>
              <a:t>Bendra projekto vertė 13048 eur, gauta parama – 5000 eur</a:t>
            </a:r>
            <a:endParaRPr lang="lt-LT" dirty="0"/>
          </a:p>
        </p:txBody>
      </p:sp>
      <p:pic>
        <p:nvPicPr>
          <p:cNvPr id="5" name="Turinio vietos rezervavimo ženklas 4"/>
          <p:cNvPicPr>
            <a:picLocks noGrp="1" noChangeAspect="1"/>
          </p:cNvPicPr>
          <p:nvPr>
            <p:ph sz="half" idx="2"/>
          </p:nvPr>
        </p:nvPicPr>
        <p:blipFill>
          <a:blip r:embed="rId2"/>
          <a:stretch>
            <a:fillRect/>
          </a:stretch>
        </p:blipFill>
        <p:spPr>
          <a:xfrm>
            <a:off x="7564162" y="1864194"/>
            <a:ext cx="3675432" cy="2064594"/>
          </a:xfrm>
          <a:prstGeom prst="rect">
            <a:avLst/>
          </a:prstGeom>
        </p:spPr>
      </p:pic>
      <p:pic>
        <p:nvPicPr>
          <p:cNvPr id="6" name="Paveikslėlis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320" y="3753515"/>
            <a:ext cx="3929851" cy="2207510"/>
          </a:xfrm>
          <a:prstGeom prst="rect">
            <a:avLst/>
          </a:prstGeom>
        </p:spPr>
      </p:pic>
      <p:pic>
        <p:nvPicPr>
          <p:cNvPr id="8" name="Paveikslėlis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7690" y="4054784"/>
            <a:ext cx="2791904" cy="1568292"/>
          </a:xfrm>
          <a:prstGeom prst="rect">
            <a:avLst/>
          </a:prstGeom>
        </p:spPr>
      </p:pic>
    </p:spTree>
    <p:extLst>
      <p:ext uri="{BB962C8B-B14F-4D97-AF65-F5344CB8AC3E}">
        <p14:creationId xmlns:p14="http://schemas.microsoft.com/office/powerpoint/2010/main" val="2491906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984384"/>
          </a:xfrm>
          <a:prstGeom prst="rect">
            <a:avLst/>
          </a:prstGeom>
        </p:spPr>
      </p:pic>
    </p:spTree>
    <p:extLst>
      <p:ext uri="{BB962C8B-B14F-4D97-AF65-F5344CB8AC3E}">
        <p14:creationId xmlns:p14="http://schemas.microsoft.com/office/powerpoint/2010/main" val="4252088530"/>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normAutofit fontScale="90000"/>
          </a:bodyPr>
          <a:lstStyle/>
          <a:p>
            <a:pPr algn="ctr"/>
            <a:r>
              <a:rPr lang="lt-LT" dirty="0" smtClean="0"/>
              <a:t>PROJEKTAS „Viešosios </a:t>
            </a:r>
            <a:r>
              <a:rPr lang="lt-LT" dirty="0"/>
              <a:t>aktyvaus laisvalaikio infrastruktūros plėtra Molėtų mieste, II </a:t>
            </a:r>
            <a:r>
              <a:rPr lang="lt-LT" dirty="0" smtClean="0"/>
              <a:t>etapas“</a:t>
            </a:r>
            <a:endParaRPr lang="lt-LT" dirty="0"/>
          </a:p>
        </p:txBody>
      </p:sp>
      <p:sp>
        <p:nvSpPr>
          <p:cNvPr id="3" name="Turinio vietos rezervavimo ženklas 2"/>
          <p:cNvSpPr>
            <a:spLocks noGrp="1"/>
          </p:cNvSpPr>
          <p:nvPr>
            <p:ph sz="half" idx="1"/>
          </p:nvPr>
        </p:nvSpPr>
        <p:spPr>
          <a:xfrm>
            <a:off x="1447331" y="2010878"/>
            <a:ext cx="4645152" cy="4679633"/>
          </a:xfrm>
        </p:spPr>
        <p:txBody>
          <a:bodyPr>
            <a:noAutofit/>
          </a:bodyPr>
          <a:lstStyle/>
          <a:p>
            <a:pPr marL="0">
              <a:spcBef>
                <a:spcPts val="0"/>
              </a:spcBef>
            </a:pPr>
            <a:r>
              <a:rPr lang="lt-LT" sz="900" dirty="0"/>
              <a:t>Projekto metu bus </a:t>
            </a:r>
            <a:r>
              <a:rPr lang="lt-LT" sz="900" dirty="0" smtClean="0"/>
              <a:t>atliekama:</a:t>
            </a:r>
          </a:p>
          <a:p>
            <a:pPr marL="0">
              <a:spcBef>
                <a:spcPts val="0"/>
              </a:spcBef>
            </a:pPr>
            <a:r>
              <a:rPr lang="lt-LT" sz="900" dirty="0"/>
              <a:t>Dešinėje </a:t>
            </a:r>
            <a:r>
              <a:rPr lang="lt-LT" sz="900" dirty="0" err="1"/>
              <a:t>Pastovėlio</a:t>
            </a:r>
            <a:r>
              <a:rPr lang="lt-LT" sz="900" dirty="0"/>
              <a:t> ežero kranto pusėje: </a:t>
            </a:r>
          </a:p>
          <a:p>
            <a:pPr marL="0">
              <a:spcBef>
                <a:spcPts val="0"/>
              </a:spcBef>
            </a:pPr>
            <a:r>
              <a:rPr lang="lt-LT" sz="900" dirty="0"/>
              <a:t>-pėsčiųjų ir dviračių tako rekonstrukcija ir naujo tako įrengimas pagal </a:t>
            </a:r>
            <a:r>
              <a:rPr lang="lt-LT" sz="900" dirty="0" err="1"/>
              <a:t>Pastovėlio</a:t>
            </a:r>
            <a:r>
              <a:rPr lang="lt-LT" sz="900" dirty="0"/>
              <a:t> ežero pakrantę (nuo Inturkės g. iki S. Nėries g.), </a:t>
            </a:r>
          </a:p>
          <a:p>
            <a:pPr marL="0">
              <a:spcBef>
                <a:spcPts val="0"/>
              </a:spcBef>
            </a:pPr>
            <a:r>
              <a:rPr lang="lt-LT" sz="900" dirty="0"/>
              <a:t>- aikštelės aktyviam poilsiui su fontanų „arkada“ tarp Inturkės g. ir Jaunimo g.  įrengimas,  </a:t>
            </a:r>
          </a:p>
          <a:p>
            <a:pPr marL="0">
              <a:spcBef>
                <a:spcPts val="0"/>
              </a:spcBef>
            </a:pPr>
            <a:r>
              <a:rPr lang="lt-LT" sz="900" dirty="0"/>
              <a:t>- Jaunimo gatvės tilto remontas,  prieigų sutvarkymas,</a:t>
            </a:r>
          </a:p>
          <a:p>
            <a:pPr marL="0">
              <a:spcBef>
                <a:spcPts val="0"/>
              </a:spcBef>
            </a:pPr>
            <a:r>
              <a:rPr lang="lt-LT" sz="900" dirty="0"/>
              <a:t>- pėsčiųjų tako nuo pėsčiųjų tilto S. Nėries g. ir P. Cvirkos g. įrengimas, </a:t>
            </a:r>
          </a:p>
          <a:p>
            <a:pPr marL="0">
              <a:spcBef>
                <a:spcPts val="0"/>
              </a:spcBef>
            </a:pPr>
            <a:r>
              <a:rPr lang="lt-LT" sz="900" dirty="0"/>
              <a:t>- poilsio vietų su mažosios architektūros ir universalaus dizaino elementais įrengimas,  </a:t>
            </a:r>
          </a:p>
          <a:p>
            <a:pPr marL="0">
              <a:spcBef>
                <a:spcPts val="0"/>
              </a:spcBef>
            </a:pPr>
            <a:r>
              <a:rPr lang="lt-LT" sz="900" dirty="0"/>
              <a:t>- priėjimų prie vandens įrengimas (2vnt.)</a:t>
            </a:r>
          </a:p>
          <a:p>
            <a:pPr marL="0">
              <a:spcBef>
                <a:spcPts val="0"/>
              </a:spcBef>
            </a:pPr>
            <a:r>
              <a:rPr lang="lt-LT" sz="900" dirty="0"/>
              <a:t>- apšvietimo su inžineriniais tinklais įrengimas, </a:t>
            </a:r>
          </a:p>
          <a:p>
            <a:pPr marL="0">
              <a:spcBef>
                <a:spcPts val="0"/>
              </a:spcBef>
            </a:pPr>
            <a:r>
              <a:rPr lang="lt-LT" sz="900" dirty="0"/>
              <a:t>- vaizdo stebėjimo kamerų įrengimas;</a:t>
            </a:r>
          </a:p>
          <a:p>
            <a:pPr marL="0">
              <a:spcBef>
                <a:spcPts val="0"/>
              </a:spcBef>
            </a:pPr>
            <a:r>
              <a:rPr lang="lt-LT" sz="900" dirty="0"/>
              <a:t>- apželdinimas, vejų įrengimas ir pakrančių sutvarkymas.</a:t>
            </a:r>
          </a:p>
          <a:p>
            <a:pPr marL="0">
              <a:spcBef>
                <a:spcPts val="0"/>
              </a:spcBef>
            </a:pPr>
            <a:r>
              <a:rPr lang="lt-LT" sz="900" dirty="0"/>
              <a:t>Kairėje </a:t>
            </a:r>
            <a:r>
              <a:rPr lang="lt-LT" sz="900" dirty="0" err="1"/>
              <a:t>Pastovėlio</a:t>
            </a:r>
            <a:r>
              <a:rPr lang="lt-LT" sz="900" dirty="0"/>
              <a:t> ežero kranto pusėje: </a:t>
            </a:r>
          </a:p>
          <a:p>
            <a:pPr marL="0">
              <a:spcBef>
                <a:spcPts val="0"/>
              </a:spcBef>
            </a:pPr>
            <a:r>
              <a:rPr lang="lt-LT" sz="900" dirty="0"/>
              <a:t>- pėsčiųjų ir dviračių takų tinklą įjungiant į esamus ir projektuojamus miesto takus, </a:t>
            </a:r>
          </a:p>
          <a:p>
            <a:pPr marL="0">
              <a:spcBef>
                <a:spcPts val="0"/>
              </a:spcBef>
            </a:pPr>
            <a:r>
              <a:rPr lang="lt-LT" sz="900" dirty="0"/>
              <a:t>- pėsčiųjų tilto rekonstrukcija, </a:t>
            </a:r>
          </a:p>
          <a:p>
            <a:pPr marL="0">
              <a:spcBef>
                <a:spcPts val="0"/>
              </a:spcBef>
            </a:pPr>
            <a:r>
              <a:rPr lang="lt-LT" sz="900" dirty="0"/>
              <a:t>- </a:t>
            </a:r>
            <a:r>
              <a:rPr lang="lt-LT" sz="900" dirty="0" err="1"/>
              <a:t>Pavasarininkų</a:t>
            </a:r>
            <a:r>
              <a:rPr lang="lt-LT" sz="900" dirty="0"/>
              <a:t> kalno ir jo prieigų sutvarkymas, </a:t>
            </a:r>
          </a:p>
          <a:p>
            <a:pPr marL="0">
              <a:spcBef>
                <a:spcPts val="0"/>
              </a:spcBef>
            </a:pPr>
            <a:r>
              <a:rPr lang="lt-LT" sz="900" dirty="0"/>
              <a:t>- vaikų žaidimų aikštelė, </a:t>
            </a:r>
          </a:p>
          <a:p>
            <a:pPr marL="0">
              <a:spcBef>
                <a:spcPts val="0"/>
              </a:spcBef>
            </a:pPr>
            <a:r>
              <a:rPr lang="lt-LT" sz="900" dirty="0"/>
              <a:t>-  ežero šlaite pakilimo nusileidimo laiptai ir skirtingų nuolydžių pandusai su  minkšta danga, pritaikyti aktyviam poilsiui,</a:t>
            </a:r>
          </a:p>
          <a:p>
            <a:pPr marL="0">
              <a:spcBef>
                <a:spcPts val="0"/>
              </a:spcBef>
            </a:pPr>
            <a:r>
              <a:rPr lang="lt-LT" sz="900" dirty="0"/>
              <a:t>- aktyvaus poilsio zona su krante ir ant vandens lengvų konstrukcijų terasa, </a:t>
            </a:r>
          </a:p>
          <a:p>
            <a:pPr marL="0">
              <a:spcBef>
                <a:spcPts val="0"/>
              </a:spcBef>
            </a:pPr>
            <a:r>
              <a:rPr lang="lt-LT" sz="900" dirty="0"/>
              <a:t>- automobilių parkavimo vietos pagal M. </a:t>
            </a:r>
            <a:r>
              <a:rPr lang="lt-LT" sz="900" dirty="0" err="1"/>
              <a:t>Apeikytės</a:t>
            </a:r>
            <a:r>
              <a:rPr lang="lt-LT" sz="900" dirty="0"/>
              <a:t> gatvę,</a:t>
            </a:r>
          </a:p>
          <a:p>
            <a:pPr marL="0">
              <a:spcBef>
                <a:spcPts val="0"/>
              </a:spcBef>
            </a:pPr>
            <a:r>
              <a:rPr lang="lt-LT" sz="900" dirty="0"/>
              <a:t>- vieta </a:t>
            </a:r>
            <a:r>
              <a:rPr lang="lt-LT" sz="900" dirty="0" err="1"/>
              <a:t>sveikatinimo</a:t>
            </a:r>
            <a:r>
              <a:rPr lang="lt-LT" sz="900" dirty="0"/>
              <a:t> įrangai, </a:t>
            </a:r>
          </a:p>
          <a:p>
            <a:pPr marL="0">
              <a:spcBef>
                <a:spcPts val="0"/>
              </a:spcBef>
            </a:pPr>
            <a:r>
              <a:rPr lang="lt-LT" sz="900" dirty="0"/>
              <a:t>- liepto įrengimas (1 vnt.)</a:t>
            </a:r>
          </a:p>
          <a:p>
            <a:pPr marL="0">
              <a:spcBef>
                <a:spcPts val="0"/>
              </a:spcBef>
            </a:pPr>
            <a:r>
              <a:rPr lang="lt-LT" sz="900" dirty="0"/>
              <a:t>-  poilsio vietų su mažosios architektūros ir universalaus dizaino elementais įrengimas,  </a:t>
            </a:r>
          </a:p>
          <a:p>
            <a:pPr marL="0">
              <a:spcBef>
                <a:spcPts val="0"/>
              </a:spcBef>
            </a:pPr>
            <a:r>
              <a:rPr lang="lt-LT" sz="900" dirty="0"/>
              <a:t>- apšvietimo su inžineriniais tinklais įrengimas,</a:t>
            </a:r>
          </a:p>
          <a:p>
            <a:pPr marL="0">
              <a:spcBef>
                <a:spcPts val="0"/>
              </a:spcBef>
            </a:pPr>
            <a:r>
              <a:rPr lang="lt-LT" sz="900" dirty="0"/>
              <a:t>- vaizdo stebėjimo kamerų įrengimas</a:t>
            </a:r>
            <a:r>
              <a:rPr lang="lt-LT" sz="900" dirty="0" smtClean="0"/>
              <a:t>;</a:t>
            </a:r>
            <a:endParaRPr lang="lt-LT" sz="900" dirty="0"/>
          </a:p>
        </p:txBody>
      </p:sp>
      <p:sp>
        <p:nvSpPr>
          <p:cNvPr id="4" name="Turinio vietos rezervavimo ženklas 3"/>
          <p:cNvSpPr>
            <a:spLocks noGrp="1"/>
          </p:cNvSpPr>
          <p:nvPr>
            <p:ph sz="half" idx="2"/>
          </p:nvPr>
        </p:nvSpPr>
        <p:spPr/>
        <p:txBody>
          <a:bodyPr>
            <a:normAutofit fontScale="62500" lnSpcReduction="20000"/>
          </a:bodyPr>
          <a:lstStyle/>
          <a:p>
            <a:r>
              <a:rPr lang="lt-LT" sz="2600" dirty="0"/>
              <a:t>Bendra projekto vertė – </a:t>
            </a:r>
            <a:r>
              <a:rPr lang="lt-LT" sz="2600" dirty="0" smtClean="0"/>
              <a:t>102990,44</a:t>
            </a:r>
            <a:endParaRPr lang="lt-LT" sz="2600" dirty="0"/>
          </a:p>
          <a:p>
            <a:r>
              <a:rPr lang="lt-LT" sz="2600" dirty="0"/>
              <a:t>Paramos lėšos – </a:t>
            </a:r>
            <a:r>
              <a:rPr lang="lt-LT" sz="2600" dirty="0" smtClean="0"/>
              <a:t>870 588,00</a:t>
            </a:r>
            <a:endParaRPr lang="lt-LT" sz="2600" dirty="0"/>
          </a:p>
          <a:p>
            <a:r>
              <a:rPr lang="lt-LT" sz="2600" dirty="0"/>
              <a:t>Nuosavos lėšos – </a:t>
            </a:r>
            <a:r>
              <a:rPr lang="lt-LT" sz="2600" dirty="0" smtClean="0"/>
              <a:t>159 402,44</a:t>
            </a:r>
            <a:endParaRPr lang="lt-LT" sz="2600" dirty="0"/>
          </a:p>
          <a:p>
            <a:r>
              <a:rPr lang="lt-LT" sz="2600" dirty="0"/>
              <a:t>Įgyvendinimas iki </a:t>
            </a:r>
            <a:r>
              <a:rPr lang="lt-LT" sz="2600" dirty="0" smtClean="0"/>
              <a:t>2019-09-30</a:t>
            </a:r>
          </a:p>
          <a:p>
            <a:endParaRPr lang="lt-LT" dirty="0"/>
          </a:p>
          <a:p>
            <a:endParaRPr lang="lt-LT" dirty="0" smtClean="0"/>
          </a:p>
          <a:p>
            <a:endParaRPr lang="lt-LT" dirty="0"/>
          </a:p>
          <a:p>
            <a:endParaRPr lang="lt-LT" dirty="0" smtClean="0"/>
          </a:p>
          <a:p>
            <a:r>
              <a:rPr lang="lt-LT" dirty="0"/>
              <a:t>Dabartinė situacija – projektas </a:t>
            </a:r>
            <a:r>
              <a:rPr lang="lt-LT" dirty="0" smtClean="0"/>
              <a:t>įvertintas. Laukiama finansavimo sutarties.</a:t>
            </a:r>
            <a:endParaRPr lang="lt-LT" dirty="0"/>
          </a:p>
          <a:p>
            <a:endParaRPr lang="lt-LT" dirty="0"/>
          </a:p>
        </p:txBody>
      </p:sp>
    </p:spTree>
    <p:extLst>
      <p:ext uri="{BB962C8B-B14F-4D97-AF65-F5344CB8AC3E}">
        <p14:creationId xmlns:p14="http://schemas.microsoft.com/office/powerpoint/2010/main" val="2008146272"/>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49217" y="457201"/>
            <a:ext cx="9605635" cy="1406994"/>
          </a:xfrm>
        </p:spPr>
        <p:txBody>
          <a:bodyPr>
            <a:normAutofit fontScale="90000"/>
          </a:bodyPr>
          <a:lstStyle/>
          <a:p>
            <a:pPr algn="ctr"/>
            <a:r>
              <a:rPr lang="lt-LT" dirty="0" smtClean="0"/>
              <a:t>Projektas „Molėtų </a:t>
            </a:r>
            <a:r>
              <a:rPr lang="lt-LT" dirty="0"/>
              <a:t>miesto J. Janonio g.  gyvenamojo kvartalo viešosios infrastruktūros </a:t>
            </a:r>
            <a:r>
              <a:rPr lang="lt-LT" dirty="0" smtClean="0"/>
              <a:t>sutvarkymas“</a:t>
            </a:r>
            <a:endParaRPr lang="lt-LT" dirty="0"/>
          </a:p>
        </p:txBody>
      </p:sp>
      <p:sp>
        <p:nvSpPr>
          <p:cNvPr id="3" name="Turinio vietos rezervavimo ženklas 2"/>
          <p:cNvSpPr>
            <a:spLocks noGrp="1"/>
          </p:cNvSpPr>
          <p:nvPr>
            <p:ph sz="half" idx="1"/>
          </p:nvPr>
        </p:nvSpPr>
        <p:spPr/>
        <p:txBody>
          <a:bodyPr>
            <a:normAutofit lnSpcReduction="10000"/>
          </a:bodyPr>
          <a:lstStyle/>
          <a:p>
            <a:r>
              <a:rPr lang="lt-LT" dirty="0"/>
              <a:t>K</a:t>
            </a:r>
            <a:r>
              <a:rPr lang="lt-LT" dirty="0" smtClean="0"/>
              <a:t>iemų </a:t>
            </a:r>
            <a:r>
              <a:rPr lang="lt-LT" dirty="0"/>
              <a:t>sutvarkymas, įrengiant/atnaujinat viešąją </a:t>
            </a:r>
            <a:r>
              <a:rPr lang="lt-LT" dirty="0" smtClean="0"/>
              <a:t>infrastruktūrą</a:t>
            </a:r>
            <a:r>
              <a:rPr lang="lt-LT" dirty="0"/>
              <a:t>;	</a:t>
            </a:r>
            <a:endParaRPr lang="lt-LT" dirty="0" smtClean="0"/>
          </a:p>
          <a:p>
            <a:r>
              <a:rPr lang="lt-LT" dirty="0" smtClean="0"/>
              <a:t>Bendra projekto vertė Utenos regiono plėtros plane – 144 810 eur</a:t>
            </a:r>
          </a:p>
          <a:p>
            <a:r>
              <a:rPr lang="lt-LT" dirty="0" smtClean="0"/>
              <a:t>Iš jų ES </a:t>
            </a:r>
            <a:r>
              <a:rPr lang="lt-LT" dirty="0"/>
              <a:t>lėšos  - </a:t>
            </a:r>
            <a:r>
              <a:rPr lang="lt-LT" dirty="0" smtClean="0"/>
              <a:t>123 088 eur</a:t>
            </a:r>
          </a:p>
          <a:p>
            <a:r>
              <a:rPr lang="lt-LT" dirty="0" smtClean="0"/>
              <a:t>Nuosavas įnašas – 21 722 eur</a:t>
            </a:r>
          </a:p>
          <a:p>
            <a:r>
              <a:rPr lang="lt-LT" dirty="0" smtClean="0"/>
              <a:t>Projektinio pasiūlymo pateikimo terminas – 2018 -10-31</a:t>
            </a:r>
            <a:endParaRPr lang="lt-LT" dirty="0"/>
          </a:p>
        </p:txBody>
      </p:sp>
      <p:sp>
        <p:nvSpPr>
          <p:cNvPr id="4" name="Turinio vietos rezervavimo ženklas 3"/>
          <p:cNvSpPr>
            <a:spLocks noGrp="1"/>
          </p:cNvSpPr>
          <p:nvPr>
            <p:ph sz="half" idx="2"/>
          </p:nvPr>
        </p:nvSpPr>
        <p:spPr/>
        <p:txBody>
          <a:bodyPr>
            <a:normAutofit lnSpcReduction="10000"/>
          </a:bodyPr>
          <a:lstStyle/>
          <a:p>
            <a:r>
              <a:rPr lang="lt-LT" dirty="0" smtClean="0"/>
              <a:t>Rengiamas techninis projektas.</a:t>
            </a:r>
          </a:p>
          <a:p>
            <a:r>
              <a:rPr lang="lt-LT" dirty="0"/>
              <a:t>B</a:t>
            </a:r>
            <a:r>
              <a:rPr lang="lt-LT" dirty="0" smtClean="0"/>
              <a:t>us užsakytas investicinis projektas</a:t>
            </a:r>
            <a:r>
              <a:rPr lang="lt-LT" dirty="0"/>
              <a:t>.	</a:t>
            </a:r>
          </a:p>
          <a:p>
            <a:pPr marL="0" indent="0">
              <a:buNone/>
            </a:pPr>
            <a:endParaRPr lang="lt-LT" dirty="0"/>
          </a:p>
        </p:txBody>
      </p:sp>
    </p:spTree>
    <p:extLst>
      <p:ext uri="{BB962C8B-B14F-4D97-AF65-F5344CB8AC3E}">
        <p14:creationId xmlns:p14="http://schemas.microsoft.com/office/powerpoint/2010/main" val="1120316733"/>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Projektas „Molėtų </a:t>
            </a:r>
            <a:r>
              <a:rPr lang="lt-LT" dirty="0"/>
              <a:t>miesto centrinės dalies kompleksinis sutvarkymas (I etapas</a:t>
            </a:r>
            <a:r>
              <a:rPr lang="lt-LT" dirty="0" smtClean="0"/>
              <a:t>)“</a:t>
            </a:r>
            <a:endParaRPr lang="lt-LT" dirty="0"/>
          </a:p>
        </p:txBody>
      </p:sp>
      <p:sp>
        <p:nvSpPr>
          <p:cNvPr id="3" name="Turinio vietos rezervavimo ženklas 2"/>
          <p:cNvSpPr>
            <a:spLocks noGrp="1"/>
          </p:cNvSpPr>
          <p:nvPr>
            <p:ph sz="half" idx="1"/>
          </p:nvPr>
        </p:nvSpPr>
        <p:spPr/>
        <p:txBody>
          <a:bodyPr>
            <a:normAutofit lnSpcReduction="10000"/>
          </a:bodyPr>
          <a:lstStyle/>
          <a:p>
            <a:r>
              <a:rPr lang="lt-LT" dirty="0"/>
              <a:t>S</a:t>
            </a:r>
            <a:r>
              <a:rPr lang="lt-LT" dirty="0" smtClean="0"/>
              <a:t>avivaldybės </a:t>
            </a:r>
            <a:r>
              <a:rPr lang="lt-LT" dirty="0"/>
              <a:t>aikštės ir gretimų teritorijų viešųjų erdvių </a:t>
            </a:r>
            <a:r>
              <a:rPr lang="lt-LT" dirty="0" smtClean="0"/>
              <a:t>sutvarkymas; </a:t>
            </a:r>
            <a:r>
              <a:rPr lang="lt-LT" dirty="0"/>
              <a:t>	</a:t>
            </a:r>
            <a:endParaRPr lang="lt-LT" dirty="0" smtClean="0"/>
          </a:p>
          <a:p>
            <a:r>
              <a:rPr lang="lt-LT" dirty="0" smtClean="0"/>
              <a:t>Bendra </a:t>
            </a:r>
            <a:r>
              <a:rPr lang="lt-LT" dirty="0"/>
              <a:t>projekto vertė Utenos regiono plėtros plane </a:t>
            </a:r>
            <a:r>
              <a:rPr lang="lt-LT" dirty="0" smtClean="0"/>
              <a:t>– 823 530 eur</a:t>
            </a:r>
            <a:endParaRPr lang="lt-LT" dirty="0"/>
          </a:p>
          <a:p>
            <a:r>
              <a:rPr lang="lt-LT" dirty="0"/>
              <a:t>Iš jų ES lėšos  - </a:t>
            </a:r>
            <a:r>
              <a:rPr lang="lt-LT" dirty="0" smtClean="0"/>
              <a:t>700 000 eur</a:t>
            </a:r>
            <a:endParaRPr lang="lt-LT" dirty="0"/>
          </a:p>
          <a:p>
            <a:r>
              <a:rPr lang="lt-LT" dirty="0"/>
              <a:t>Nuosavas įnašas </a:t>
            </a:r>
            <a:r>
              <a:rPr lang="lt-LT" dirty="0" smtClean="0"/>
              <a:t>– 123 530 eur</a:t>
            </a:r>
            <a:endParaRPr lang="lt-LT" dirty="0"/>
          </a:p>
          <a:p>
            <a:r>
              <a:rPr lang="lt-LT" sz="1800" dirty="0"/>
              <a:t>Projektinio pasiūlymo pateikimo terminas – 2018 -10-31</a:t>
            </a:r>
          </a:p>
          <a:p>
            <a:endParaRPr lang="lt-LT" dirty="0"/>
          </a:p>
        </p:txBody>
      </p:sp>
      <p:sp>
        <p:nvSpPr>
          <p:cNvPr id="4" name="Turinio vietos rezervavimo ženklas 3"/>
          <p:cNvSpPr>
            <a:spLocks noGrp="1"/>
          </p:cNvSpPr>
          <p:nvPr>
            <p:ph sz="half" idx="2"/>
          </p:nvPr>
        </p:nvSpPr>
        <p:spPr>
          <a:xfrm>
            <a:off x="6422671" y="2010878"/>
            <a:ext cx="4645152" cy="3441520"/>
          </a:xfrm>
        </p:spPr>
        <p:txBody>
          <a:bodyPr>
            <a:normAutofit lnSpcReduction="10000"/>
          </a:bodyPr>
          <a:lstStyle/>
          <a:p>
            <a:r>
              <a:rPr lang="lt-LT" dirty="0" smtClean="0"/>
              <a:t>Rengiamas techninis projektas</a:t>
            </a:r>
          </a:p>
          <a:p>
            <a:r>
              <a:rPr lang="lt-LT" dirty="0" smtClean="0"/>
              <a:t>Bus užsakytas investicinis projektas</a:t>
            </a:r>
          </a:p>
          <a:p>
            <a:pPr marL="0" indent="0">
              <a:buNone/>
            </a:pPr>
            <a:endParaRPr lang="lt-LT" dirty="0"/>
          </a:p>
        </p:txBody>
      </p:sp>
    </p:spTree>
    <p:extLst>
      <p:ext uri="{BB962C8B-B14F-4D97-AF65-F5344CB8AC3E}">
        <p14:creationId xmlns:p14="http://schemas.microsoft.com/office/powerpoint/2010/main" val="1708648796"/>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pPr algn="ctr"/>
            <a:r>
              <a:rPr lang="lt-LT" dirty="0" smtClean="0"/>
              <a:t>Projektas „Molėtų </a:t>
            </a:r>
            <a:r>
              <a:rPr lang="lt-LT" dirty="0"/>
              <a:t>miesto centrinės dalies kompleksinis sutvarkymas (II etapas</a:t>
            </a:r>
            <a:r>
              <a:rPr lang="lt-LT" dirty="0" smtClean="0"/>
              <a:t>)“</a:t>
            </a:r>
            <a:endParaRPr lang="lt-LT" dirty="0"/>
          </a:p>
        </p:txBody>
      </p:sp>
      <p:sp>
        <p:nvSpPr>
          <p:cNvPr id="3" name="Turinio vietos rezervavimo ženklas 2"/>
          <p:cNvSpPr>
            <a:spLocks noGrp="1"/>
          </p:cNvSpPr>
          <p:nvPr>
            <p:ph sz="half" idx="1"/>
          </p:nvPr>
        </p:nvSpPr>
        <p:spPr/>
        <p:txBody>
          <a:bodyPr>
            <a:normAutofit fontScale="77500" lnSpcReduction="20000"/>
          </a:bodyPr>
          <a:lstStyle/>
          <a:p>
            <a:r>
              <a:rPr lang="lt-LT" dirty="0"/>
              <a:t>Amatų gatvės kvartalo kompleksinis sutvarkymas: atvirų lauko prekyviečių bei pastato Amatų g. 4 rekonstrukcija ir daugiabučių gyvenamųjų namų aplinkos sutvarkymas</a:t>
            </a:r>
            <a:r>
              <a:rPr lang="lt-LT" dirty="0" smtClean="0"/>
              <a:t>);</a:t>
            </a:r>
            <a:r>
              <a:rPr lang="lt-LT" dirty="0"/>
              <a:t>	</a:t>
            </a:r>
            <a:endParaRPr lang="lt-LT" dirty="0" smtClean="0"/>
          </a:p>
          <a:p>
            <a:r>
              <a:rPr lang="lt-LT" dirty="0" smtClean="0"/>
              <a:t>Bendra </a:t>
            </a:r>
            <a:r>
              <a:rPr lang="lt-LT" dirty="0"/>
              <a:t>projekto vertė Utenos regiono plėtros plane – </a:t>
            </a:r>
            <a:r>
              <a:rPr lang="lt-LT" dirty="0" smtClean="0"/>
              <a:t>518 371 </a:t>
            </a:r>
            <a:r>
              <a:rPr lang="lt-LT" dirty="0"/>
              <a:t>eur</a:t>
            </a:r>
          </a:p>
          <a:p>
            <a:r>
              <a:rPr lang="lt-LT" dirty="0"/>
              <a:t>Iš jų ES lėšos  - </a:t>
            </a:r>
            <a:r>
              <a:rPr lang="lt-LT" dirty="0" smtClean="0"/>
              <a:t>440 615 eur</a:t>
            </a:r>
            <a:endParaRPr lang="lt-LT" dirty="0"/>
          </a:p>
          <a:p>
            <a:r>
              <a:rPr lang="lt-LT" dirty="0"/>
              <a:t>Nuosavas įnašas – </a:t>
            </a:r>
            <a:r>
              <a:rPr lang="lt-LT" dirty="0" smtClean="0"/>
              <a:t>77 756 </a:t>
            </a:r>
            <a:r>
              <a:rPr lang="lt-LT" dirty="0"/>
              <a:t>eur</a:t>
            </a:r>
          </a:p>
          <a:p>
            <a:r>
              <a:rPr lang="lt-LT" dirty="0"/>
              <a:t>Projektinio pasiūlymo pateikimo terminas – 2018 -10-31</a:t>
            </a:r>
          </a:p>
        </p:txBody>
      </p:sp>
    </p:spTree>
    <p:extLst>
      <p:ext uri="{BB962C8B-B14F-4D97-AF65-F5344CB8AC3E}">
        <p14:creationId xmlns:p14="http://schemas.microsoft.com/office/powerpoint/2010/main" val="358624836"/>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TM10001114[[fn=Galerija]]</Template>
  <TotalTime>913</TotalTime>
  <Words>2543</Words>
  <Application>Microsoft Office PowerPoint</Application>
  <PresentationFormat>Plačiaekranė</PresentationFormat>
  <Paragraphs>260</Paragraphs>
  <Slides>40</Slides>
  <Notes>0</Notes>
  <HiddenSlides>0</HiddenSlides>
  <MMClips>0</MMClips>
  <ScaleCrop>false</ScaleCrop>
  <HeadingPairs>
    <vt:vector size="6" baseType="variant">
      <vt:variant>
        <vt:lpstr>Naudojami šriftai</vt:lpstr>
      </vt:variant>
      <vt:variant>
        <vt:i4>2</vt:i4>
      </vt:variant>
      <vt:variant>
        <vt:lpstr>Tema</vt:lpstr>
      </vt:variant>
      <vt:variant>
        <vt:i4>1</vt:i4>
      </vt:variant>
      <vt:variant>
        <vt:lpstr>Skaidrių pavadinimai</vt:lpstr>
      </vt:variant>
      <vt:variant>
        <vt:i4>40</vt:i4>
      </vt:variant>
    </vt:vector>
  </HeadingPairs>
  <TitlesOfParts>
    <vt:vector size="43" baseType="lpstr">
      <vt:lpstr>Arial</vt:lpstr>
      <vt:lpstr>Gill Sans MT</vt:lpstr>
      <vt:lpstr>Gallery</vt:lpstr>
      <vt:lpstr>2014 - 2020 METŲ PROJEKTAI</vt:lpstr>
      <vt:lpstr>Regioninės priemonės</vt:lpstr>
      <vt:lpstr>   2014–2020 metų Europos Sąjungos fondų investicijų veiksmų programos 7 prioriteto „Kokybiško užimtumo ir dalyvavimo darbo rinkoje skatinimas“ 07.1.1-CPVA-R-905 priemonė  „Miestų kompleksinė plėtra“ </vt:lpstr>
      <vt:lpstr>Projektas „Molėtų miesto Ąžuolų ir Kreivosios gatvių teritorijų išnaudojimas įrengiant universalią daugiafunkcinę aikštę“</vt:lpstr>
      <vt:lpstr>„PowerPoint“ pateiktis</vt:lpstr>
      <vt:lpstr>PROJEKTAS „Viešosios aktyvaus laisvalaikio infrastruktūros plėtra Molėtų mieste, II etapas“</vt:lpstr>
      <vt:lpstr>Projektas „Molėtų miesto J. Janonio g.  gyvenamojo kvartalo viešosios infrastruktūros sutvarkymas“</vt:lpstr>
      <vt:lpstr>Projektas „Molėtų miesto centrinės dalies kompleksinis sutvarkymas (I etapas)“</vt:lpstr>
      <vt:lpstr>Projektas „Molėtų miesto centrinės dalies kompleksinis sutvarkymas (II etapas)“</vt:lpstr>
      <vt:lpstr>„PowerPoint“ pateiktis</vt:lpstr>
      <vt:lpstr>Projektas „Molėtų miesto laisvalaikio ir pramogų  infrastruktūros atnaujinimas ir plėtra  Labanoro g. 1b, Molėtai“</vt:lpstr>
      <vt:lpstr>2014–2020 metų Europos Sąjungos fondų investicijų veiksmų programos 8 prioriteto „Socialinės įtraukties didinimas ir kova su skurdu“ įgyvendinimo priemonės Nr. 08.1.2-CPVA-R-408  „Socialinio būsto fondo plėtra“ </vt:lpstr>
      <vt:lpstr>Projektas „Socialinio būsto fondo plėtra Molėtų rajono savivaldybėje“</vt:lpstr>
      <vt:lpstr>2014–2020 metų Europos Sąjungos fondų investicijų veiksmų programos 5 prioriteto „Aplinkosauga, gamtos išteklių darnus naudojimas ir prisitaikymas prie klimato kaitos“ 05.2.1-APVA-R-008 priemonės  „Komunalinių atliekų tvarkymo infrastruktūros plėtra“ </vt:lpstr>
      <vt:lpstr>Projektas „Molėtų rajono komunalinių atliekų tvarkymo infrastruktūros plėtra“</vt:lpstr>
      <vt:lpstr>„PowerPoint“ pateiktis</vt:lpstr>
      <vt:lpstr>2014–2020 m. Europos Sąjungos fondų investicijų veiksmų programos 5 prioriteto „Aplinkosauga, gamtos išteklių darnus naudojimas ir prisitaikymas prie klimato kaitos“ 05.5.1-APVA-R-19 priemonės  „Kraštovaizdžio apsauga“</vt:lpstr>
      <vt:lpstr>Projektas „bešeimininkių apleistų, kraštovaizdį darkančių statinių likvidavimas Molėtų rajono savivaldybėje“</vt:lpstr>
      <vt:lpstr>2014–2020 metų Europos Sąjungos fondų investicijų veiksmų programos 5 prioriteto „Aplinkosauga, gamtos išteklių darnus naudojimas ir prisitaikymas prie klimato kaitos“ 05.4.1-CPVA-R-302 priemonės „Aktualizuoti savivaldybių kultūros paveldo objektus“ </vt:lpstr>
      <vt:lpstr>PROJEKTAS „Atgailos kanauninkų vienuolyno ansamblio (u.k. 987) vienuolyno namo (u.k. 25029) Videniškių k. kapitalinis remontas ir pritaikymas Videniškių vienuolyno amatų centro ir bendruomenės poreikiams“</vt:lpstr>
      <vt:lpstr>2014–2020 metų Europos Sąjungos fondų investicijų veiksmų programos 6 prioriteto „Darnaus transporto ir pagrindinių tinklų infrastruktūros plėtra“ 06.2.1-TID-R-511 priemonės „Vietinių kelių  vystymas“</vt:lpstr>
      <vt:lpstr>Molėtų miesto Pastovio g., Siesarties g. ir S. Nėries g. rekonstrukcija </vt:lpstr>
      <vt:lpstr>„PowerPoint“ pateiktis</vt:lpstr>
      <vt:lpstr>2014–2020 metų Europos Sąjungos fondų investicijų veiksmų programos 4 prioriteto „Energijos efektyvumo ir atsinaujinančių išteklių energijos gamybos ir naudojimo skatinimas“ 04.5.1-TID-R-516 įgyvendinimo priemonės  „Pėsčiųjų ir dviračių takų rekonstrukcija ir plėtra“ </vt:lpstr>
      <vt:lpstr>Projektas „Dviračių ir pėsčiųjų takų tinklo palei Ąžuolų g. iki mokyklų komplekso plėtra didinant atskirų Molėtų miesto teritorijų tarpusavio integraciją“</vt:lpstr>
      <vt:lpstr>2014–2020 metų Europos Sąjungos fondų investicijų veiksmų programos 5 prioriteto „Aplinkosauga, gamtos išteklių darnus naudojimas ir prisitaikymas prie klimato kaitos“ priemonės Nr. 05.4.1-LVPA-R-821 „Savivaldybes jungiančių turizmo trasų ir turizmo maršrutų informacinės infrastruktūros plėtra“</vt:lpstr>
      <vt:lpstr>Projektas „Rytų Aukštaitijos miestai ir miesteliai  – informavimo apie lankytinas vietas  stiprinimas ženklinimo priemonėmis“</vt:lpstr>
      <vt:lpstr>Lietuvos kaimo plėtros 2014–2020 metų programos priemonės „Pagrindinės paslaugos ir kaimų atnaujinimas kaimo vietovėse“ veiklos sričių „Parama investicijoms į visų rūšių mažos apimties infrastruktūrą“ ir „Parama investicijoms į kaimo kultūros ir gamtos paveldą, kraštovaizdį“ </vt:lpstr>
      <vt:lpstr>Projektiniai pasiūlymai vertinami</vt:lpstr>
      <vt:lpstr>Projektiniai pasiūlymai vertinami</vt:lpstr>
      <vt:lpstr>2014–2020 metų Europos Sąjungos fondų investicijų veiksmų programos 10 prioriteto „Visuomenės poreikius atitinkantis ir pažangus viešasis valdymas“ Nr. 10.1.3-ESFA-R-920 priemonės  „Paslaugų ir asmenų aptarnavimo kokybės gerinimas savivaldybėse“ </vt:lpstr>
      <vt:lpstr>Projektas „Paslaugų ir asmenų aptarnavimo kokybės gerinimas Molėtų rajono savivaldybėje“</vt:lpstr>
      <vt:lpstr>Konkursiniai projektai </vt:lpstr>
      <vt:lpstr>projektas „Dapkūniškių kadastro vietovės melioracijos statinių rekonstrukcija“ </vt:lpstr>
      <vt:lpstr>Projektas „Turizmo e-rinkodaros priemonių taikymas Rytų Aukštaitijos žinomumui ir lankomumui didinti“</vt:lpstr>
      <vt:lpstr>Projektas „Molėtų ir aplinkinių rajonų kultūros ir gamtos paveldo objektų viešinimas išplėtotos realybės priemonėmis“ </vt:lpstr>
      <vt:lpstr>„Generations and Colors of Cultures in Europe“</vt:lpstr>
      <vt:lpstr>Interreg V-A Latvia-Lithuania Programme 2014-2020</vt:lpstr>
      <vt:lpstr>Latvia, Lithuania and Belarus Cross-border Cooperation Programme within the European Neighbourhood Instrument 2014-2020 </vt:lpstr>
      <vt:lpstr>Projektas „Vaikų žaidimų aikštelės komplekso įrengimas Amatų kvartale“ </vt:lpstr>
    </vt:vector>
  </TitlesOfParts>
  <Company>Molėtų raj. savivaldybės administracija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2014 - 2020 METŲ PROJEKTAI</dc:title>
  <dc:creator>Miltenienė Vaida</dc:creator>
  <cp:lastModifiedBy>Miltenienė Vaida</cp:lastModifiedBy>
  <cp:revision>75</cp:revision>
  <dcterms:created xsi:type="dcterms:W3CDTF">2017-01-11T09:05:11Z</dcterms:created>
  <dcterms:modified xsi:type="dcterms:W3CDTF">2017-03-21T08:21:23Z</dcterms:modified>
</cp:coreProperties>
</file>