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8" r:id="rId3"/>
    <p:sldId id="259" r:id="rId4"/>
    <p:sldId id="272" r:id="rId5"/>
    <p:sldId id="273" r:id="rId6"/>
    <p:sldId id="257" r:id="rId7"/>
    <p:sldId id="264" r:id="rId8"/>
    <p:sldId id="260" r:id="rId9"/>
    <p:sldId id="262" r:id="rId10"/>
    <p:sldId id="270" r:id="rId11"/>
    <p:sldId id="268" r:id="rId12"/>
    <p:sldId id="269" r:id="rId13"/>
    <p:sldId id="267" r:id="rId14"/>
    <p:sldId id="271" r:id="rId15"/>
    <p:sldId id="277" r:id="rId16"/>
    <p:sldId id="274" r:id="rId17"/>
    <p:sldId id="275" r:id="rId18"/>
    <p:sldId id="276" r:id="rId19"/>
    <p:sldId id="278" r:id="rId20"/>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20" d="100"/>
          <a:sy n="120" d="100"/>
        </p:scale>
        <p:origin x="11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9/2/2022</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1422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9/2/2022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9768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9/2/2022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45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9/2/2022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9174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9/2/2022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2402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9/2/2022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5599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9/2/2022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7293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9/2/2022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4581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9/2/2022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310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9/2/2022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7640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9/2/2022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78350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9/2/2022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36860577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daivasima@gmail.com"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mailto:alantosbendruomene@gmail.com"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vilijabudrioniene@gmail.com"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vadinimas 1">
            <a:extLst>
              <a:ext uri="{FF2B5EF4-FFF2-40B4-BE49-F238E27FC236}">
                <a16:creationId xmlns:a16="http://schemas.microsoft.com/office/drawing/2014/main" id="{B05552C5-E158-4E2B-9DF1-E52D945F9848}"/>
              </a:ext>
            </a:extLst>
          </p:cNvPr>
          <p:cNvSpPr>
            <a:spLocks noGrp="1"/>
          </p:cNvSpPr>
          <p:nvPr>
            <p:ph type="ctrTitle"/>
          </p:nvPr>
        </p:nvSpPr>
        <p:spPr>
          <a:xfrm>
            <a:off x="-3049" y="73152"/>
            <a:ext cx="5041393" cy="3113789"/>
          </a:xfrm>
        </p:spPr>
        <p:txBody>
          <a:bodyPr>
            <a:normAutofit/>
          </a:bodyPr>
          <a:lstStyle/>
          <a:p>
            <a:pPr algn="ctr"/>
            <a:r>
              <a:rPr lang="lt-LT" sz="4400" b="1" dirty="0">
                <a:solidFill>
                  <a:schemeClr val="tx2">
                    <a:lumMod val="75000"/>
                    <a:lumOff val="25000"/>
                  </a:schemeClr>
                </a:solidFill>
                <a:latin typeface="Monotype Corsiva" panose="03010101010201010101" pitchFamily="66" charset="0"/>
              </a:rPr>
              <a:t>SAVANORYSTĖS </a:t>
            </a:r>
            <a:r>
              <a:rPr lang="lt-LT" sz="4400" b="1" dirty="0">
                <a:solidFill>
                  <a:srgbClr val="FFC000"/>
                </a:solidFill>
                <a:latin typeface="Monotype Corsiva" panose="03010101010201010101" pitchFamily="66" charset="0"/>
              </a:rPr>
              <a:t>MENIU </a:t>
            </a:r>
            <a:r>
              <a:rPr lang="lt-LT" sz="4400" b="1" dirty="0">
                <a:solidFill>
                  <a:schemeClr val="tx1">
                    <a:lumMod val="65000"/>
                    <a:lumOff val="35000"/>
                  </a:schemeClr>
                </a:solidFill>
                <a:latin typeface="Monotype Corsiva" panose="03010101010201010101" pitchFamily="66" charset="0"/>
              </a:rPr>
              <a:t>MOLĖTŲ </a:t>
            </a:r>
            <a:r>
              <a:rPr lang="lt-LT" sz="4400" b="1" dirty="0">
                <a:solidFill>
                  <a:schemeClr val="accent2">
                    <a:lumMod val="75000"/>
                  </a:schemeClr>
                </a:solidFill>
                <a:latin typeface="Monotype Corsiva" panose="03010101010201010101" pitchFamily="66" charset="0"/>
              </a:rPr>
              <a:t>RAJONE</a:t>
            </a:r>
          </a:p>
        </p:txBody>
      </p:sp>
      <p:sp>
        <p:nvSpPr>
          <p:cNvPr id="3" name="Antrinis pavadinimas 2">
            <a:extLst>
              <a:ext uri="{FF2B5EF4-FFF2-40B4-BE49-F238E27FC236}">
                <a16:creationId xmlns:a16="http://schemas.microsoft.com/office/drawing/2014/main" id="{FE2A9942-E028-414C-8070-AE03B9F91520}"/>
              </a:ext>
            </a:extLst>
          </p:cNvPr>
          <p:cNvSpPr>
            <a:spLocks noGrp="1"/>
          </p:cNvSpPr>
          <p:nvPr>
            <p:ph type="subTitle" idx="1"/>
          </p:nvPr>
        </p:nvSpPr>
        <p:spPr>
          <a:xfrm>
            <a:off x="612648" y="3260084"/>
            <a:ext cx="3901736" cy="2107444"/>
          </a:xfrm>
        </p:spPr>
        <p:txBody>
          <a:bodyPr>
            <a:normAutofit/>
          </a:bodyPr>
          <a:lstStyle/>
          <a:p>
            <a:pPr algn="ctr"/>
            <a:r>
              <a:rPr lang="lt-LT" sz="1800" dirty="0">
                <a:solidFill>
                  <a:srgbClr val="7030A0"/>
                </a:solidFill>
                <a:latin typeface="Monotype Corsiva" panose="03010101010201010101" pitchFamily="66" charset="0"/>
              </a:rPr>
              <a:t>Jaunuoli, </a:t>
            </a:r>
          </a:p>
          <a:p>
            <a:pPr algn="ctr"/>
            <a:r>
              <a:rPr lang="lt-LT" sz="1800" dirty="0">
                <a:solidFill>
                  <a:srgbClr val="00B0F0"/>
                </a:solidFill>
                <a:latin typeface="Monotype Corsiva" panose="03010101010201010101" pitchFamily="66" charset="0"/>
              </a:rPr>
              <a:t>Pateikiame Tau visą meniu, kuris tiks ir „vegetarui“ ir „mėsavalgiui“, norinčiam realizuoti save trumpalaikėje </a:t>
            </a:r>
            <a:r>
              <a:rPr lang="lt-LT" sz="1800" dirty="0">
                <a:solidFill>
                  <a:srgbClr val="00B050"/>
                </a:solidFill>
                <a:latin typeface="Monotype Corsiva" panose="03010101010201010101" pitchFamily="66" charset="0"/>
              </a:rPr>
              <a:t>veikloje, arba atlikti socialinę-pilietinę veiklą. Įstaigų sąrašas ir ką jose galėtum nuveikti</a:t>
            </a:r>
          </a:p>
          <a:p>
            <a:pPr algn="ctr"/>
            <a:endParaRPr lang="lt-LT" sz="1400" dirty="0">
              <a:solidFill>
                <a:schemeClr val="tx2">
                  <a:lumMod val="75000"/>
                  <a:lumOff val="25000"/>
                </a:schemeClr>
              </a:solidFill>
              <a:latin typeface="Monotype Corsiva" panose="03010101010201010101" pitchFamily="66" charset="0"/>
            </a:endParaRPr>
          </a:p>
        </p:txBody>
      </p:sp>
      <p:pic>
        <p:nvPicPr>
          <p:cNvPr id="4" name="Picture 3" descr="Agave leaves in pastel colours">
            <a:extLst>
              <a:ext uri="{FF2B5EF4-FFF2-40B4-BE49-F238E27FC236}">
                <a16:creationId xmlns:a16="http://schemas.microsoft.com/office/drawing/2014/main" id="{6C4B2F6F-FD56-4FDB-96D1-ECC4F0A30731}"/>
              </a:ext>
            </a:extLst>
          </p:cNvPr>
          <p:cNvPicPr>
            <a:picLocks noChangeAspect="1"/>
          </p:cNvPicPr>
          <p:nvPr/>
        </p:nvPicPr>
        <p:blipFill rotWithShape="1">
          <a:blip r:embed="rId2"/>
          <a:srcRect l="19296" r="10270"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5" name="Rodyklė: žemyn 4">
            <a:extLst>
              <a:ext uri="{FF2B5EF4-FFF2-40B4-BE49-F238E27FC236}">
                <a16:creationId xmlns:a16="http://schemas.microsoft.com/office/drawing/2014/main" id="{0AF72E19-0185-459F-BB95-AB9B0BB2B670}"/>
              </a:ext>
            </a:extLst>
          </p:cNvPr>
          <p:cNvSpPr/>
          <p:nvPr/>
        </p:nvSpPr>
        <p:spPr>
          <a:xfrm>
            <a:off x="2275331" y="562356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7" name="Paveikslėlis 6">
            <a:extLst>
              <a:ext uri="{FF2B5EF4-FFF2-40B4-BE49-F238E27FC236}">
                <a16:creationId xmlns:a16="http://schemas.microsoft.com/office/drawing/2014/main" id="{57D3DC89-FAA9-4438-904A-E7C85B79D6DC}"/>
              </a:ext>
            </a:extLst>
          </p:cNvPr>
          <p:cNvPicPr>
            <a:picLocks noChangeAspect="1"/>
          </p:cNvPicPr>
          <p:nvPr/>
        </p:nvPicPr>
        <p:blipFill>
          <a:blip r:embed="rId3"/>
          <a:stretch>
            <a:fillRect/>
          </a:stretch>
        </p:blipFill>
        <p:spPr>
          <a:xfrm>
            <a:off x="4955602" y="-10"/>
            <a:ext cx="7308959" cy="6858000"/>
          </a:xfrm>
          <a:prstGeom prst="rect">
            <a:avLst/>
          </a:prstGeom>
        </p:spPr>
      </p:pic>
    </p:spTree>
    <p:extLst>
      <p:ext uri="{BB962C8B-B14F-4D97-AF65-F5344CB8AC3E}">
        <p14:creationId xmlns:p14="http://schemas.microsoft.com/office/powerpoint/2010/main" val="2372257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448056" y="609600"/>
            <a:ext cx="5340095" cy="4273296"/>
          </a:xfrm>
        </p:spPr>
        <p:txBody>
          <a:bodyPr>
            <a:normAutofit fontScale="90000"/>
          </a:bodyPr>
          <a:lstStyle/>
          <a:p>
            <a:br>
              <a:rPr lang="lt-LT" sz="1800" b="1" dirty="0">
                <a:latin typeface="Times New Roman" panose="02020603050405020304" pitchFamily="18" charset="0"/>
                <a:cs typeface="Times New Roman" panose="02020603050405020304" pitchFamily="18" charset="0"/>
              </a:rPr>
            </a:br>
            <a:br>
              <a:rPr lang="lt-LT" sz="1800" b="1" dirty="0">
                <a:latin typeface="Times New Roman" panose="02020603050405020304" pitchFamily="18" charset="0"/>
                <a:cs typeface="Times New Roman" panose="02020603050405020304" pitchFamily="18" charset="0"/>
              </a:rPr>
            </a:br>
            <a:r>
              <a:rPr lang="en-US" sz="1800" b="1" dirty="0">
                <a:solidFill>
                  <a:srgbClr val="FF0000"/>
                </a:solidFill>
                <a:latin typeface="Times New Roman" panose="02020603050405020304" pitchFamily="18" charset="0"/>
                <a:cs typeface="Times New Roman" panose="02020603050405020304" pitchFamily="18" charset="0"/>
              </a:rPr>
              <a:t>*</a:t>
            </a:r>
            <a:r>
              <a:rPr lang="lt-LT" sz="1600" b="1" dirty="0">
                <a:latin typeface="Times New Roman" panose="02020603050405020304" pitchFamily="18" charset="0"/>
                <a:cs typeface="Times New Roman" panose="02020603050405020304" pitchFamily="18" charset="0"/>
              </a:rPr>
              <a:t>Molėtų „Saulutės“ vaikų lopšelis-darželis</a:t>
            </a:r>
            <a:r>
              <a:rPr lang="lt-LT" sz="1600" dirty="0">
                <a:latin typeface="Times New Roman" panose="02020603050405020304" pitchFamily="18" charset="0"/>
                <a:cs typeface="Times New Roman" panose="02020603050405020304" pitchFamily="18" charset="0"/>
              </a:rPr>
              <a:t>, tai atvira naujovėms ikimokyklinio ugdymo įstaiga, atliepianti tėvų lūkesčius, užtikrinanti ikimokyklinio ir priešmokyklinio amžiaus vaikų įvairių kompetencijų ugdymo kokybę. Darželyje svarbu ne tik ugdymo rezultatas, bet ir vaiko patiriami kasdieniniai išgyvenimai. Siekiame, kad vaikas noriai eitų į darželį, ugdymo procesas teiktų jam džiaugsmo, atitiktų augančio vaiko poreikius. Kuriame aplinką, kurioje bendruomenės nariai bendradarbiauja, kuria, o vaikai auga atviri, saugūs, smalsūs, bendraujantys, sveiki, kuriantys, sėkmingai besiugdantys.</a:t>
            </a:r>
            <a:r>
              <a:rPr lang="lt-LT" sz="1600" dirty="0">
                <a:solidFill>
                  <a:srgbClr val="000000"/>
                </a:solidFill>
                <a:latin typeface="Times New Roman" panose="02020603050405020304" pitchFamily="18" charset="0"/>
                <a:cs typeface="Times New Roman" panose="02020603050405020304" pitchFamily="18" charset="0"/>
              </a:rPr>
              <a:t> </a:t>
            </a:r>
            <a:br>
              <a:rPr lang="lt-LT" sz="1600" dirty="0">
                <a:solidFill>
                  <a:srgbClr val="000000"/>
                </a:solidFill>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2. Kokioms užduotims ieškomi savanoriai?</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Savanoriai galėtų:</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dalyvauti, padėti vaikams veiklų metu;</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organizuoti žaidimus;</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dalyvauti išvykose;</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padėti tvarkyti aplinką.</a:t>
            </a:r>
            <a:br>
              <a:rPr lang="lt-LT" sz="1600" dirty="0">
                <a:solidFill>
                  <a:srgbClr val="000000"/>
                </a:solidFill>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3.</a:t>
            </a:r>
            <a:r>
              <a:rPr lang="en-US" sz="1600" b="1" dirty="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Kokio savanorio organizacija ieško?</a:t>
            </a:r>
            <a:br>
              <a:rPr lang="lt-LT" sz="1600" b="1"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Mylinčio vaikus, atsakingo, bendraujančio.</a:t>
            </a:r>
            <a:br>
              <a:rPr lang="lt-LT" sz="1600" b="1"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4</a:t>
            </a:r>
            <a:r>
              <a:rPr lang="lt-LT" sz="1600" b="1" dirty="0">
                <a:latin typeface="Times New Roman" panose="02020603050405020304" pitchFamily="18" charset="0"/>
                <a:cs typeface="Times New Roman" panose="02020603050405020304" pitchFamily="18" charset="0"/>
              </a:rPr>
              <a:t>. Kiek savanorių organizacija gali priimti vienu metu?</a:t>
            </a:r>
            <a:br>
              <a:rPr lang="lt-LT" sz="1600" b="1"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2-3 savanorius.</a:t>
            </a:r>
            <a:br>
              <a:rPr lang="en-US" sz="1600" dirty="0">
                <a:latin typeface="Times New Roman" panose="02020603050405020304" pitchFamily="18" charset="0"/>
                <a:cs typeface="Times New Roman" panose="02020603050405020304" pitchFamily="18" charset="0"/>
              </a:rPr>
            </a:br>
            <a:r>
              <a:rPr lang="en-US" sz="900" dirty="0">
                <a:solidFill>
                  <a:srgbClr val="FF0000"/>
                </a:solidFill>
                <a:latin typeface="Times New Roman" panose="02020603050405020304" pitchFamily="18" charset="0"/>
                <a:cs typeface="Times New Roman" panose="02020603050405020304" pitchFamily="18" charset="0"/>
              </a:rPr>
              <a:t>* </a:t>
            </a:r>
            <a:r>
              <a:rPr lang="en-US" sz="900" dirty="0" err="1">
                <a:solidFill>
                  <a:srgbClr val="FF0000"/>
                </a:solidFill>
                <a:latin typeface="Times New Roman" panose="02020603050405020304" pitchFamily="18" charset="0"/>
                <a:cs typeface="Times New Roman" panose="02020603050405020304" pitchFamily="18" charset="0"/>
              </a:rPr>
              <a:t>Veiklos</a:t>
            </a:r>
            <a:r>
              <a:rPr lang="en-US" sz="900" dirty="0">
                <a:solidFill>
                  <a:srgbClr val="FF0000"/>
                </a:solidFill>
                <a:latin typeface="Times New Roman" panose="02020603050405020304" pitchFamily="18" charset="0"/>
                <a:cs typeface="Times New Roman" panose="02020603050405020304" pitchFamily="18" charset="0"/>
              </a:rPr>
              <a:t> </a:t>
            </a:r>
            <a:r>
              <a:rPr lang="en-US" sz="900" dirty="0" err="1">
                <a:solidFill>
                  <a:srgbClr val="FF0000"/>
                </a:solidFill>
                <a:latin typeface="Times New Roman" panose="02020603050405020304" pitchFamily="18" charset="0"/>
                <a:cs typeface="Times New Roman" panose="02020603050405020304" pitchFamily="18" charset="0"/>
              </a:rPr>
              <a:t>vykdymas</a:t>
            </a:r>
            <a:r>
              <a:rPr lang="en-US" sz="900" dirty="0">
                <a:solidFill>
                  <a:srgbClr val="FF0000"/>
                </a:solidFill>
                <a:latin typeface="Times New Roman" panose="02020603050405020304" pitchFamily="18" charset="0"/>
                <a:cs typeface="Times New Roman" panose="02020603050405020304" pitchFamily="18" charset="0"/>
              </a:rPr>
              <a:t> </a:t>
            </a:r>
            <a:r>
              <a:rPr lang="en-US" sz="900" dirty="0" err="1">
                <a:solidFill>
                  <a:srgbClr val="FF0000"/>
                </a:solidFill>
                <a:latin typeface="Times New Roman" panose="02020603050405020304" pitchFamily="18" charset="0"/>
                <a:cs typeface="Times New Roman" panose="02020603050405020304" pitchFamily="18" charset="0"/>
              </a:rPr>
              <a:t>galimas</a:t>
            </a:r>
            <a:r>
              <a:rPr lang="en-US" sz="900" dirty="0">
                <a:solidFill>
                  <a:srgbClr val="FF0000"/>
                </a:solidFill>
                <a:latin typeface="Times New Roman" panose="02020603050405020304" pitchFamily="18" charset="0"/>
                <a:cs typeface="Times New Roman" panose="02020603050405020304" pitchFamily="18" charset="0"/>
              </a:rPr>
              <a:t> </a:t>
            </a:r>
            <a:r>
              <a:rPr lang="en-US" sz="900" dirty="0" err="1">
                <a:solidFill>
                  <a:srgbClr val="FF0000"/>
                </a:solidFill>
                <a:latin typeface="Times New Roman" panose="02020603050405020304" pitchFamily="18" charset="0"/>
                <a:cs typeface="Times New Roman" panose="02020603050405020304" pitchFamily="18" charset="0"/>
              </a:rPr>
              <a:t>pasibaigus</a:t>
            </a:r>
            <a:r>
              <a:rPr lang="en-US" sz="900" dirty="0">
                <a:solidFill>
                  <a:srgbClr val="FF0000"/>
                </a:solidFill>
                <a:latin typeface="Times New Roman" panose="02020603050405020304" pitchFamily="18" charset="0"/>
                <a:cs typeface="Times New Roman" panose="02020603050405020304" pitchFamily="18" charset="0"/>
              </a:rPr>
              <a:t> </a:t>
            </a:r>
            <a:r>
              <a:rPr lang="en-US" sz="900" dirty="0" err="1">
                <a:solidFill>
                  <a:srgbClr val="FF0000"/>
                </a:solidFill>
                <a:latin typeface="Times New Roman" panose="02020603050405020304" pitchFamily="18" charset="0"/>
                <a:cs typeface="Times New Roman" panose="02020603050405020304" pitchFamily="18" charset="0"/>
              </a:rPr>
              <a:t>pandemijai</a:t>
            </a:r>
            <a:r>
              <a:rPr lang="en-US" sz="900" dirty="0">
                <a:solidFill>
                  <a:srgbClr val="FF0000"/>
                </a:solidFill>
                <a:latin typeface="Times New Roman" panose="02020603050405020304" pitchFamily="18" charset="0"/>
                <a:cs typeface="Times New Roman" panose="02020603050405020304" pitchFamily="18" charset="0"/>
              </a:rPr>
              <a:t>.</a:t>
            </a:r>
            <a:endParaRPr lang="lt-LT" sz="900" dirty="0">
              <a:latin typeface="Times New Roman" panose="02020603050405020304" pitchFamily="18" charset="0"/>
              <a:cs typeface="Times New Roman" panose="02020603050405020304" pitchFamily="18" charset="0"/>
            </a:endParaRP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384048" y="4818887"/>
            <a:ext cx="5199423" cy="1664207"/>
          </a:xfrm>
        </p:spPr>
        <p:txBody>
          <a:bodyPr>
            <a:normAutofit lnSpcReduction="10000"/>
          </a:bodyPr>
          <a:lstStyle/>
          <a:p>
            <a:endParaRPr lang="lt-LT" sz="1600" dirty="0">
              <a:solidFill>
                <a:srgbClr val="000000"/>
              </a:solidFill>
              <a:latin typeface="Times New Roman" panose="02020603050405020304" pitchFamily="18" charset="0"/>
              <a:ea typeface="+mj-ea"/>
              <a:cs typeface="Times New Roman" panose="02020603050405020304" pitchFamily="18" charset="0"/>
            </a:endParaRPr>
          </a:p>
          <a:p>
            <a:pPr>
              <a:lnSpc>
                <a:spcPct val="150000"/>
              </a:lnSpc>
              <a:spcBef>
                <a:spcPts val="0"/>
              </a:spcBef>
            </a:pPr>
            <a:r>
              <a:rPr lang="lt-LT" sz="1600" dirty="0">
                <a:latin typeface="Times New Roman" panose="02020603050405020304" pitchFamily="18" charset="0"/>
                <a:cs typeface="Times New Roman" panose="02020603050405020304" pitchFamily="18" charset="0"/>
              </a:rPr>
              <a:t>Kontaktinis asmuo  </a:t>
            </a:r>
          </a:p>
          <a:p>
            <a:pPr>
              <a:lnSpc>
                <a:spcPct val="150000"/>
              </a:lnSpc>
              <a:spcBef>
                <a:spcPts val="0"/>
              </a:spcBef>
            </a:pPr>
            <a:r>
              <a:rPr lang="lt-LT" sz="1600" dirty="0">
                <a:latin typeface="Times New Roman" panose="02020603050405020304" pitchFamily="18" charset="0"/>
                <a:cs typeface="Times New Roman" panose="02020603050405020304" pitchFamily="18" charset="0"/>
              </a:rPr>
              <a:t>Daiva Simanavičienė</a:t>
            </a:r>
          </a:p>
          <a:p>
            <a:pPr>
              <a:lnSpc>
                <a:spcPct val="150000"/>
              </a:lnSpc>
              <a:spcBef>
                <a:spcPts val="0"/>
              </a:spcBef>
            </a:pPr>
            <a:r>
              <a:rPr lang="lt-LT" sz="1600" dirty="0">
                <a:latin typeface="Times New Roman" panose="02020603050405020304" pitchFamily="18" charset="0"/>
                <a:cs typeface="Times New Roman" panose="02020603050405020304" pitchFamily="18" charset="0"/>
              </a:rPr>
              <a:t>+370 (670) 07238</a:t>
            </a:r>
          </a:p>
          <a:p>
            <a:pPr>
              <a:lnSpc>
                <a:spcPct val="150000"/>
              </a:lnSpc>
              <a:spcBef>
                <a:spcPts val="0"/>
              </a:spcBef>
            </a:pPr>
            <a:r>
              <a:rPr lang="lt-LT" sz="1600" dirty="0">
                <a:latin typeface="Times New Roman" panose="02020603050405020304" pitchFamily="18" charset="0"/>
                <a:cs typeface="Times New Roman" panose="02020603050405020304" pitchFamily="18" charset="0"/>
              </a:rPr>
              <a:t> </a:t>
            </a:r>
            <a:r>
              <a:rPr lang="lt-LT" sz="1600" dirty="0">
                <a:latin typeface="Times New Roman" panose="02020603050405020304" pitchFamily="18" charset="0"/>
                <a:cs typeface="Times New Roman" panose="02020603050405020304" pitchFamily="18" charset="0"/>
                <a:hlinkClick r:id="rId2"/>
              </a:rPr>
              <a:t>daivasima</a:t>
            </a:r>
            <a:r>
              <a:rPr lang="en-US" sz="1600" dirty="0">
                <a:latin typeface="Times New Roman" panose="02020603050405020304" pitchFamily="18" charset="0"/>
                <a:cs typeface="Times New Roman" panose="02020603050405020304" pitchFamily="18" charset="0"/>
                <a:hlinkClick r:id="rId2"/>
              </a:rPr>
              <a:t>@</a:t>
            </a:r>
            <a:r>
              <a:rPr lang="lt-LT" sz="1600" dirty="0">
                <a:latin typeface="Times New Roman" panose="02020603050405020304" pitchFamily="18" charset="0"/>
                <a:cs typeface="Times New Roman" panose="02020603050405020304" pitchFamily="18" charset="0"/>
                <a:hlinkClick r:id="rId2"/>
              </a:rPr>
              <a:t>gmail.com</a:t>
            </a:r>
            <a:r>
              <a:rPr lang="lt-LT" sz="1600" dirty="0">
                <a:latin typeface="Times New Roman" panose="02020603050405020304" pitchFamily="18" charset="0"/>
                <a:cs typeface="Times New Roman" panose="02020603050405020304" pitchFamily="18" charset="0"/>
              </a:rPr>
              <a:t> </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16023" y="1240536"/>
            <a:ext cx="3915508" cy="334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65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612649" y="656796"/>
            <a:ext cx="5413248" cy="4293728"/>
          </a:xfrm>
        </p:spPr>
        <p:txBody>
          <a:bodyPr>
            <a:normAutofit/>
          </a:bodyPr>
          <a:lstStyle/>
          <a:p>
            <a:r>
              <a:rPr lang="lt-LT" sz="1400" b="1" dirty="0">
                <a:latin typeface="Times New Roman" panose="02020603050405020304" pitchFamily="18" charset="0"/>
                <a:cs typeface="Times New Roman" panose="02020603050405020304" pitchFamily="18" charset="0"/>
              </a:rPr>
              <a:t>Tradicinių amatų centras „Meniškas kaimas“</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užsiima“ švietėjiška, kultūrine, laisvalaikio organizavimo veiklomis.</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Čia vyksta įvairios edukacijos, vaikų vasaros stovyklos.</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2. Kokioms užduotims ieškomi savanoriai? </a:t>
            </a:r>
            <a:br>
              <a:rPr lang="en-US"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Jei nori išbandyti save dirbdamas su vaikais- prisijunk</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 </a:t>
            </a:r>
            <a:r>
              <a:rPr lang="lt-LT" sz="1400" b="1" dirty="0">
                <a:latin typeface="Times New Roman" panose="02020603050405020304" pitchFamily="18" charset="0"/>
                <a:cs typeface="Times New Roman" panose="02020603050405020304" pitchFamily="18" charset="0"/>
              </a:rPr>
              <a:t>Kokio savanorio organizacija ieško? </a:t>
            </a:r>
            <a:br>
              <a:rPr lang="en-US"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Mėgstančio bendrauti ir būti su vaikais.</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4. Kiek savanorių organizacija gali priimti vienu metu?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2 savanorius.</a:t>
            </a:r>
            <a:br>
              <a:rPr lang="lt-LT" sz="1600" dirty="0">
                <a:latin typeface="Times New Roman" panose="02020603050405020304" pitchFamily="18" charset="0"/>
                <a:cs typeface="Times New Roman" panose="02020603050405020304" pitchFamily="18" charset="0"/>
              </a:rPr>
            </a:br>
            <a:br>
              <a:rPr lang="lt-LT" dirty="0"/>
            </a:br>
            <a:endParaRPr lang="lt-LT" sz="1800" b="1" dirty="0">
              <a:latin typeface="Times New Roman" panose="02020603050405020304" pitchFamily="18" charset="0"/>
              <a:cs typeface="Times New Roman" panose="02020603050405020304" pitchFamily="18" charset="0"/>
            </a:endParaRP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612649" y="4700016"/>
            <a:ext cx="4970822" cy="1501188"/>
          </a:xfrm>
        </p:spPr>
        <p:txBody>
          <a:bodyPr>
            <a:normAutofit lnSpcReduction="10000"/>
          </a:bodyPr>
          <a:lstStyle/>
          <a:p>
            <a:r>
              <a:rPr lang="lt-LT" sz="1600" dirty="0">
                <a:latin typeface="Times New Roman" panose="02020603050405020304" pitchFamily="18" charset="0"/>
                <a:cs typeface="Times New Roman" panose="02020603050405020304" pitchFamily="18" charset="0"/>
              </a:rPr>
              <a:t>Kontaktinis asmuo</a:t>
            </a:r>
          </a:p>
          <a:p>
            <a:r>
              <a:rPr lang="lt-LT" sz="1600" dirty="0">
                <a:latin typeface="Times New Roman" panose="02020603050405020304" pitchFamily="18" charset="0"/>
                <a:cs typeface="Times New Roman" panose="02020603050405020304" pitchFamily="18" charset="0"/>
              </a:rPr>
              <a:t>Lina Dieninė</a:t>
            </a:r>
          </a:p>
          <a:p>
            <a:r>
              <a:rPr lang="en-US" sz="1600" dirty="0">
                <a:latin typeface="Times New Roman" panose="02020603050405020304" pitchFamily="18" charset="0"/>
                <a:cs typeface="Times New Roman" panose="02020603050405020304" pitchFamily="18" charset="0"/>
              </a:rPr>
              <a:t>+370</a:t>
            </a:r>
            <a:r>
              <a:rPr lang="lt-LT"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t>
            </a:r>
            <a:r>
              <a:rPr lang="lt-LT" sz="1600" dirty="0">
                <a:latin typeface="Times New Roman" panose="02020603050405020304" pitchFamily="18" charset="0"/>
                <a:cs typeface="Times New Roman" panose="02020603050405020304" pitchFamily="18" charset="0"/>
              </a:rPr>
              <a:t>686</a:t>
            </a:r>
            <a:r>
              <a:rPr lang="en-US" sz="1600" dirty="0">
                <a:latin typeface="Times New Roman" panose="02020603050405020304" pitchFamily="18" charset="0"/>
                <a:cs typeface="Times New Roman" panose="02020603050405020304" pitchFamily="18" charset="0"/>
              </a:rPr>
              <a:t>)</a:t>
            </a:r>
            <a:r>
              <a:rPr lang="lt-LT" sz="1600" dirty="0">
                <a:latin typeface="Times New Roman" panose="02020603050405020304" pitchFamily="18" charset="0"/>
                <a:cs typeface="Times New Roman" panose="02020603050405020304" pitchFamily="18" charset="0"/>
              </a:rPr>
              <a:t> 27048</a:t>
            </a:r>
          </a:p>
          <a:p>
            <a:r>
              <a:rPr lang="lt-LT" sz="1600" dirty="0">
                <a:latin typeface="Times New Roman" panose="02020603050405020304" pitchFamily="18" charset="0"/>
                <a:cs typeface="Times New Roman" panose="02020603050405020304" pitchFamily="18" charset="0"/>
              </a:rPr>
              <a:t>meniskaskaimas</a:t>
            </a:r>
            <a:r>
              <a:rPr lang="en-US" sz="1600" dirty="0">
                <a:latin typeface="Times New Roman" panose="02020603050405020304" pitchFamily="18" charset="0"/>
                <a:cs typeface="Times New Roman" panose="02020603050405020304" pitchFamily="18" charset="0"/>
              </a:rPr>
              <a:t>@gmail.com</a:t>
            </a:r>
            <a:endParaRPr lang="lt-LT" sz="1600" dirty="0">
              <a:latin typeface="Times New Roman" panose="02020603050405020304" pitchFamily="18" charset="0"/>
              <a:cs typeface="Times New Roman" panose="02020603050405020304" pitchFamily="18" charset="0"/>
            </a:endParaRPr>
          </a:p>
        </p:txBody>
      </p:sp>
      <p:pic>
        <p:nvPicPr>
          <p:cNvPr id="1026" name="Picture 2" descr="C:\Users\Lenovo\Desktop\Linos\Linos\meniskas kaimas\logotipas\menisko kaimo log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23112" y="1707451"/>
            <a:ext cx="3429000" cy="324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39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580281" y="56644"/>
            <a:ext cx="4970822" cy="4426344"/>
          </a:xfrm>
        </p:spPr>
        <p:txBody>
          <a:bodyPr>
            <a:normAutofit/>
          </a:bodyPr>
          <a:lstStyle/>
          <a:p>
            <a:r>
              <a:rPr lang="lt-LT" sz="1400" b="1" dirty="0">
                <a:latin typeface="Times New Roman" panose="02020603050405020304" pitchFamily="18" charset="0"/>
                <a:cs typeface="Times New Roman" panose="02020603050405020304" pitchFamily="18" charset="0"/>
              </a:rPr>
              <a:t>Visuomeninė organizacija „Videniškių bendruomenės centras“ </a:t>
            </a:r>
            <a:r>
              <a:rPr lang="lt-LT" sz="1400" dirty="0">
                <a:latin typeface="Times New Roman" panose="02020603050405020304" pitchFamily="18" charset="0"/>
                <a:cs typeface="Times New Roman" panose="02020603050405020304" pitchFamily="18" charset="0"/>
              </a:rPr>
              <a:t>rengia</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vietos gyventojams įvairias užimtumo veiklas, organizuoja šventes, pagal galimybes padeda sunkiai besiverčiantiems asmenims, esant poreikiui organizuoja paramos akcijas, iniciatyvas.</a:t>
            </a:r>
            <a:br>
              <a:rPr lang="lt-LT" sz="1500" b="1"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2. Kokioms užduotims ieškomi savanoriai? </a:t>
            </a:r>
            <a:br>
              <a:rPr lang="en-US"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Bendruomenei reikalinga pagalba:</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planuojant jaunimo užimtumą, kuriant renginių programas, bei jas įgyvendinant;</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savanoriška ir savalaikė pagalba iniciatyvų, akcijų įgyvendinimo metu; </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tvarkant patalpas prieš/po renginių (veiklų);</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renginių (veiklų) filmavimas, fotografavimas.</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 </a:t>
            </a:r>
            <a:r>
              <a:rPr lang="lt-LT" sz="1400" b="1" dirty="0">
                <a:latin typeface="Times New Roman" panose="02020603050405020304" pitchFamily="18" charset="0"/>
                <a:cs typeface="Times New Roman" panose="02020603050405020304" pitchFamily="18" charset="0"/>
              </a:rPr>
              <a:t>Kokio savanorio organizacija ieško? </a:t>
            </a:r>
            <a:br>
              <a:rPr lang="en-US"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Ieškome aktyvių, smalsių, žingeidžių, kūrybingų ir atsakingų savanorių, kurie noriai kibtų į pagalbą ir mažam, ir dideliam.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4</a:t>
            </a:r>
            <a:r>
              <a:rPr lang="lt-LT" sz="1400" b="1" dirty="0">
                <a:latin typeface="Times New Roman" panose="02020603050405020304" pitchFamily="18" charset="0"/>
                <a:cs typeface="Times New Roman" panose="02020603050405020304" pitchFamily="18" charset="0"/>
              </a:rPr>
              <a:t>. Kiek savanorių organizacija gali priimti vienu metu?</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3-4 savanorius. </a:t>
            </a: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612649" y="4782393"/>
            <a:ext cx="4970822" cy="1418811"/>
          </a:xfrm>
        </p:spPr>
        <p:txBody>
          <a:bodyPr>
            <a:noAutofit/>
          </a:bodyPr>
          <a:lstStyle/>
          <a:p>
            <a:pPr>
              <a:lnSpc>
                <a:spcPct val="100000"/>
              </a:lnSpc>
            </a:pPr>
            <a:r>
              <a:rPr lang="lt-LT" sz="1600" dirty="0">
                <a:latin typeface="Times New Roman" panose="02020603050405020304" pitchFamily="18" charset="0"/>
                <a:cs typeface="Times New Roman" panose="02020603050405020304" pitchFamily="18" charset="0"/>
              </a:rPr>
              <a:t>Kontaktinis asmuo</a:t>
            </a:r>
          </a:p>
          <a:p>
            <a:pPr>
              <a:lnSpc>
                <a:spcPct val="100000"/>
              </a:lnSpc>
            </a:pPr>
            <a:r>
              <a:rPr lang="lt-LT" sz="1600" dirty="0">
                <a:latin typeface="Times New Roman" panose="02020603050405020304" pitchFamily="18" charset="0"/>
                <a:cs typeface="Times New Roman" panose="02020603050405020304" pitchFamily="18" charset="0"/>
              </a:rPr>
              <a:t>Kristina Pumputienė</a:t>
            </a:r>
          </a:p>
          <a:p>
            <a:pPr>
              <a:lnSpc>
                <a:spcPct val="100000"/>
              </a:lnSpc>
            </a:pPr>
            <a:r>
              <a:rPr lang="lt-LT" sz="1600" dirty="0">
                <a:latin typeface="Times New Roman" panose="02020603050405020304" pitchFamily="18" charset="0"/>
                <a:cs typeface="Times New Roman" panose="02020603050405020304" pitchFamily="18" charset="0"/>
              </a:rPr>
              <a:t>+370 671 32547</a:t>
            </a:r>
          </a:p>
          <a:p>
            <a:pPr>
              <a:lnSpc>
                <a:spcPct val="100000"/>
              </a:lnSpc>
            </a:pPr>
            <a:r>
              <a:rPr lang="lt-LT" sz="1600" dirty="0">
                <a:latin typeface="Times New Roman" panose="02020603050405020304" pitchFamily="18" charset="0"/>
                <a:cs typeface="Times New Roman" panose="02020603050405020304" pitchFamily="18" charset="0"/>
              </a:rPr>
              <a:t>videniskiubc</a:t>
            </a:r>
            <a:r>
              <a:rPr lang="en-US" sz="1600" dirty="0">
                <a:latin typeface="Times New Roman" panose="02020603050405020304" pitchFamily="18" charset="0"/>
                <a:cs typeface="Times New Roman" panose="02020603050405020304" pitchFamily="18" charset="0"/>
              </a:rPr>
              <a:t>@gmail.com</a:t>
            </a:r>
            <a:endParaRPr lang="lt-LT"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181" y="445061"/>
            <a:ext cx="4371459" cy="6183948"/>
          </a:xfrm>
          <a:prstGeom prst="rect">
            <a:avLst/>
          </a:prstGeom>
        </p:spPr>
      </p:pic>
    </p:spTree>
    <p:extLst>
      <p:ext uri="{BB962C8B-B14F-4D97-AF65-F5344CB8AC3E}">
        <p14:creationId xmlns:p14="http://schemas.microsoft.com/office/powerpoint/2010/main" val="302258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DCB8154-EE54-4D9F-A66A-EA7F656166B6}"/>
              </a:ext>
            </a:extLst>
          </p:cNvPr>
          <p:cNvSpPr>
            <a:spLocks noGrp="1"/>
          </p:cNvSpPr>
          <p:nvPr>
            <p:ph type="title"/>
          </p:nvPr>
        </p:nvSpPr>
        <p:spPr>
          <a:xfrm>
            <a:off x="612648" y="457199"/>
            <a:ext cx="5321807" cy="4242817"/>
          </a:xfrm>
        </p:spPr>
        <p:txBody>
          <a:bodyPr>
            <a:noAutofit/>
          </a:bodyPr>
          <a:lstStyle/>
          <a:p>
            <a:r>
              <a:rPr lang="lt-LT" sz="1400" b="1" dirty="0">
                <a:latin typeface="Times New Roman" panose="02020603050405020304" pitchFamily="18" charset="0"/>
                <a:cs typeface="Times New Roman" panose="02020603050405020304" pitchFamily="18" charset="0"/>
              </a:rPr>
              <a:t>Mindūnų bendruomenės centras</a:t>
            </a:r>
            <a:r>
              <a:rPr lang="lt-LT" sz="1400" dirty="0">
                <a:latin typeface="Times New Roman" panose="02020603050405020304" pitchFamily="18" charset="0"/>
                <a:cs typeface="Times New Roman" panose="02020603050405020304" pitchFamily="18" charset="0"/>
              </a:rPr>
              <a:t>, įsikūręs Mindūnų kaime, organizuoja įvairias kultūrines, laisvalaikio užimtumo, sporto, turizmo veiklas Mindūnų seniūnijos gyventojams ir atvykstantiems svečiams.</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Kokioms užduotims ieškomi savanoriai?</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Viešųjų erdvių tvarkymas (kapinės, muziejaus teritorija ir kt.).</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Šiukšlių rūšiavimas, aplinkos tvarkymas prie Mindūnų bokšto.</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Viešosios pakrantės tvarkymo darbai.</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Kokio savanorio organizacija ieško?</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Ieškome atsakingo jauno žmogaus užduotims atlikti.</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Kiek savanorių organizacija gali priimti vienu metu?</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4-5 savanorius.</a:t>
            </a:r>
          </a:p>
        </p:txBody>
      </p:sp>
      <p:pic>
        <p:nvPicPr>
          <p:cNvPr id="6" name="Turinio vietos rezervavimo ženklas 5" descr="Paveikslėlis, kuriame yra laukas, medis, žolė, sūpynės&#10;&#10;Automatiškai sugeneruotas aprašymas">
            <a:extLst>
              <a:ext uri="{FF2B5EF4-FFF2-40B4-BE49-F238E27FC236}">
                <a16:creationId xmlns:a16="http://schemas.microsoft.com/office/drawing/2014/main" id="{13222D47-3C34-4217-8709-4039427F87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793684"/>
            <a:ext cx="5483225" cy="3070606"/>
          </a:xfrm>
        </p:spPr>
      </p:pic>
      <p:sp>
        <p:nvSpPr>
          <p:cNvPr id="4" name="Teksto vietos rezervavimo ženklas 3">
            <a:extLst>
              <a:ext uri="{FF2B5EF4-FFF2-40B4-BE49-F238E27FC236}">
                <a16:creationId xmlns:a16="http://schemas.microsoft.com/office/drawing/2014/main" id="{6793D384-8AC4-4561-A47B-DA7D261CD043}"/>
              </a:ext>
            </a:extLst>
          </p:cNvPr>
          <p:cNvSpPr>
            <a:spLocks noGrp="1"/>
          </p:cNvSpPr>
          <p:nvPr>
            <p:ph type="body" sz="half" idx="2"/>
          </p:nvPr>
        </p:nvSpPr>
        <p:spPr>
          <a:xfrm>
            <a:off x="612649" y="5047487"/>
            <a:ext cx="4970822" cy="1153717"/>
          </a:xfrm>
        </p:spPr>
        <p:txBody>
          <a:bodyPr>
            <a:normAutofit/>
          </a:bodyPr>
          <a:lstStyle/>
          <a:p>
            <a:r>
              <a:rPr lang="lt-LT" sz="1600" dirty="0">
                <a:latin typeface="Times New Roman" panose="02020603050405020304" pitchFamily="18" charset="0"/>
                <a:cs typeface="Times New Roman" panose="02020603050405020304" pitchFamily="18" charset="0"/>
              </a:rPr>
              <a:t>Kontaktinis asmuo</a:t>
            </a:r>
          </a:p>
          <a:p>
            <a:r>
              <a:rPr lang="fi-FI" sz="1600" dirty="0">
                <a:latin typeface="Times New Roman" panose="02020603050405020304" pitchFamily="18" charset="0"/>
                <a:cs typeface="Times New Roman" panose="02020603050405020304" pitchFamily="18" charset="0"/>
              </a:rPr>
              <a:t>Virginija Salapėtienė</a:t>
            </a:r>
          </a:p>
          <a:p>
            <a:r>
              <a:rPr lang="fi-FI" sz="1600" dirty="0">
                <a:latin typeface="Times New Roman" panose="02020603050405020304" pitchFamily="18" charset="0"/>
                <a:cs typeface="Times New Roman" panose="02020603050405020304" pitchFamily="18" charset="0"/>
              </a:rPr>
              <a:t>+370 </a:t>
            </a:r>
            <a:r>
              <a:rPr lang="lt-LT" sz="1600" dirty="0">
                <a:latin typeface="Times New Roman" panose="02020603050405020304" pitchFamily="18" charset="0"/>
                <a:cs typeface="Times New Roman" panose="02020603050405020304" pitchFamily="18" charset="0"/>
              </a:rPr>
              <a:t>(</a:t>
            </a:r>
            <a:r>
              <a:rPr lang="fi-FI" sz="1600" dirty="0">
                <a:latin typeface="Times New Roman" panose="02020603050405020304" pitchFamily="18" charset="0"/>
                <a:cs typeface="Times New Roman" panose="02020603050405020304" pitchFamily="18" charset="0"/>
              </a:rPr>
              <a:t>698</a:t>
            </a:r>
            <a:r>
              <a:rPr lang="lt-LT" sz="1600" dirty="0">
                <a:latin typeface="Times New Roman" panose="02020603050405020304" pitchFamily="18" charset="0"/>
                <a:cs typeface="Times New Roman" panose="02020603050405020304" pitchFamily="18" charset="0"/>
              </a:rPr>
              <a:t>) </a:t>
            </a:r>
            <a:r>
              <a:rPr lang="fi-FI" sz="1600" dirty="0">
                <a:latin typeface="Times New Roman" panose="02020603050405020304" pitchFamily="18" charset="0"/>
                <a:cs typeface="Times New Roman" panose="02020603050405020304" pitchFamily="18" charset="0"/>
              </a:rPr>
              <a:t>18775</a:t>
            </a:r>
          </a:p>
          <a:p>
            <a:endParaRPr lang="lt-LT" dirty="0"/>
          </a:p>
        </p:txBody>
      </p:sp>
    </p:spTree>
    <p:extLst>
      <p:ext uri="{BB962C8B-B14F-4D97-AF65-F5344CB8AC3E}">
        <p14:creationId xmlns:p14="http://schemas.microsoft.com/office/powerpoint/2010/main" val="234440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82296"/>
            <a:ext cx="7162801" cy="5321807"/>
          </a:xfrm>
        </p:spPr>
        <p:txBody>
          <a:bodyPr>
            <a:noAutofit/>
          </a:bodyPr>
          <a:lstStyle/>
          <a:p>
            <a:r>
              <a:rPr lang="lt-LT" sz="1200" b="1" dirty="0">
                <a:latin typeface="Times New Roman" pitchFamily="18" charset="0"/>
                <a:cs typeface="Times New Roman" pitchFamily="18" charset="0"/>
              </a:rPr>
              <a:t>„Giedraičių bendruomenės centras“ </a:t>
            </a:r>
            <a:r>
              <a:rPr lang="lt-LT" sz="1200" dirty="0">
                <a:latin typeface="Times New Roman" pitchFamily="18" charset="0"/>
                <a:cs typeface="Times New Roman" pitchFamily="18" charset="0"/>
              </a:rPr>
              <a:t>yra visuomeninė organizacija, kurios tikslas - skatinti bendruomenės gyvenamosios teritorijos narius domėtis bendrais interesais, puoselėti ir gražinti bendruomenės aplinką, aktyvinti ir puoselėti bendruomeninius santykius, savitarpio pagalbą, bendradarbiavimą, populiarinti visuomeninę veiklą, paremtą savanoryste.</a:t>
            </a:r>
            <a:br>
              <a:rPr lang="lt-LT" sz="1200" dirty="0">
                <a:latin typeface="Times New Roman" pitchFamily="18" charset="0"/>
                <a:cs typeface="Times New Roman" pitchFamily="18" charset="0"/>
              </a:rPr>
            </a:br>
            <a:r>
              <a:rPr lang="lt-LT" sz="1200" b="1" dirty="0">
                <a:latin typeface="Times New Roman" pitchFamily="18" charset="0"/>
                <a:cs typeface="Times New Roman" pitchFamily="18" charset="0"/>
              </a:rPr>
              <a:t>2. Kokioms užduotims ieškomi savanoriai?</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-Bendruomenės aplinkos tyrimas ir gyventojų nuomonės apklausos;</a:t>
            </a:r>
            <a:br>
              <a:rPr lang="lt-LT" sz="1200" dirty="0">
                <a:latin typeface="Times New Roman" pitchFamily="18" charset="0"/>
                <a:cs typeface="Times New Roman" pitchFamily="18" charset="0"/>
              </a:rPr>
            </a:br>
            <a:r>
              <a:rPr lang="lt-LT" sz="1200" dirty="0">
                <a:latin typeface="Times New Roman" pitchFamily="18" charset="0"/>
                <a:cs typeface="Times New Roman" pitchFamily="18" charset="0"/>
              </a:rPr>
              <a:t>-Ekskursijų, edukacijų pagalbininkų veikla;</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a:t>
            </a:r>
            <a:r>
              <a:rPr lang="en-US" sz="1200" dirty="0">
                <a:latin typeface="Times New Roman" pitchFamily="18" charset="0"/>
                <a:cs typeface="Times New Roman" pitchFamily="18" charset="0"/>
              </a:rPr>
              <a:t>R</a:t>
            </a:r>
            <a:r>
              <a:rPr lang="lt-LT" sz="1200" dirty="0">
                <a:latin typeface="Times New Roman" pitchFamily="18" charset="0"/>
                <a:cs typeface="Times New Roman" pitchFamily="18" charset="0"/>
              </a:rPr>
              <a:t>enginių aplinkos, scenos įrengimo bei priežiūros veikla;</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t>
            </a:r>
            <a:r>
              <a:rPr lang="lt-LT" sz="1200" dirty="0">
                <a:latin typeface="Times New Roman" pitchFamily="18" charset="0"/>
                <a:cs typeface="Times New Roman" pitchFamily="18" charset="0"/>
              </a:rPr>
              <a:t>Istorinių vietų bei kitų turistų lankomų vietų eksploatavimo organizavimas, pagalba, priežiūra;</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t>
            </a:r>
            <a:r>
              <a:rPr lang="lt-LT" sz="1200" dirty="0">
                <a:latin typeface="Times New Roman" pitchFamily="18" charset="0"/>
                <a:cs typeface="Times New Roman" pitchFamily="18" charset="0"/>
              </a:rPr>
              <a:t>Sporto, pramogų ir poilsio veiklų organizavimo pagalba;</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t>
            </a:r>
            <a:r>
              <a:rPr lang="lt-LT" sz="1200" dirty="0">
                <a:latin typeface="Times New Roman" pitchFamily="18" charset="0"/>
                <a:cs typeface="Times New Roman" pitchFamily="18" charset="0"/>
              </a:rPr>
              <a:t>Kiti visuomenei naudingi darbai.</a:t>
            </a:r>
            <a:br>
              <a:rPr lang="lt-LT" sz="1200" b="1" dirty="0">
                <a:latin typeface="Times New Roman" pitchFamily="18" charset="0"/>
                <a:cs typeface="Times New Roman" pitchFamily="18" charset="0"/>
              </a:rPr>
            </a:br>
            <a:r>
              <a:rPr lang="lt-LT" sz="1200" b="1" dirty="0">
                <a:latin typeface="Times New Roman" pitchFamily="18" charset="0"/>
                <a:cs typeface="Times New Roman" pitchFamily="18" charset="0"/>
              </a:rPr>
              <a:t>3.Kokio savanorio organizacija ieško?</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Ieškome savanorių, kurie pagal savo galimybes noriai (savanoriškai) dirbtų tiek kartu su vyresniaisiais, tiek su jaunesniais, tiek su socialinę atskirtį patiriančiais bendruomenės nariais, padėtų organizuoti, įgyvendinti Centro bendruomenines veiklas, renginius, generuotų naujas idėjas, skatintų novatoriškumą, jaunatviškumą, o kartu savo pavyzdžiu prisidėtų prie savanorystės veiklų populiarinimo ir informacijos apie Giedraičių bendruomenės centrą viešinimo. </a:t>
            </a:r>
            <a:br>
              <a:rPr lang="lt-LT" sz="1200" dirty="0">
                <a:latin typeface="Times New Roman" pitchFamily="18" charset="0"/>
                <a:cs typeface="Times New Roman" pitchFamily="18" charset="0"/>
              </a:rPr>
            </a:br>
            <a:r>
              <a:rPr lang="lt-LT" sz="1200" b="1" dirty="0">
                <a:latin typeface="Times New Roman" pitchFamily="18" charset="0"/>
                <a:cs typeface="Times New Roman" pitchFamily="18" charset="0"/>
              </a:rPr>
              <a:t>4. Kiek Jaunimo savanoriškos tarnybos savanorių organizacija gali priimti vienu metu?</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Esame atviri neribotam savanorių skaičiui, kad tik jūsų būtų </a:t>
            </a:r>
            <a:r>
              <a:rPr lang="lt-LT" sz="1200" dirty="0">
                <a:latin typeface="Times New Roman" pitchFamily="18" charset="0"/>
                <a:cs typeface="Times New Roman" pitchFamily="18" charset="0"/>
                <a:sym typeface="Wingdings"/>
              </a:rPr>
              <a:t></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Jautiesi nesuprastas? O gal manai, jog tavęs niekas negirdi ar neišklauso? Jauti, kad nerealizuoji savo minčių ir galimybių? Tau trūksta veiklos ir savo naudingumo jausmo patenkinimo? Jei nori tai pakeisti, turi tam puikią galimybę! </a:t>
            </a:r>
            <a:br>
              <a:rPr lang="en-US" sz="1200" dirty="0">
                <a:latin typeface="Times New Roman" pitchFamily="18" charset="0"/>
                <a:cs typeface="Times New Roman" pitchFamily="18" charset="0"/>
              </a:rPr>
            </a:br>
            <a:r>
              <a:rPr lang="lt-LT" sz="1200" dirty="0">
                <a:latin typeface="Times New Roman" pitchFamily="18" charset="0"/>
                <a:cs typeface="Times New Roman" pitchFamily="18" charset="0"/>
              </a:rPr>
              <a:t>Bendrauk, ieškok, atrask, būk išklausytas ir suprastas, atnešk savo vykdomais projektais ir veiklomis naudą sau ir vietos bendruomenei!</a:t>
            </a:r>
            <a:r>
              <a:rPr lang="lt-LT" sz="1200" b="1" dirty="0">
                <a:latin typeface="Times New Roman" pitchFamily="18" charset="0"/>
                <a:cs typeface="Times New Roman" pitchFamily="18" charset="0"/>
              </a:rPr>
              <a:t> </a:t>
            </a:r>
            <a:r>
              <a:rPr lang="lt-LT" sz="1200" dirty="0">
                <a:latin typeface="Times New Roman" pitchFamily="18" charset="0"/>
                <a:cs typeface="Times New Roman" pitchFamily="18" charset="0"/>
              </a:rPr>
              <a:t>Laukiame visų aktyvių jaunuolių - savanorių! </a:t>
            </a:r>
            <a:br>
              <a:rPr lang="en-US" sz="1400" dirty="0">
                <a:latin typeface="Times New Roman" pitchFamily="18" charset="0"/>
                <a:cs typeface="Times New Roman" pitchFamily="18" charset="0"/>
              </a:rPr>
            </a:br>
            <a:endParaRPr lang="en-US" sz="1400" dirty="0"/>
          </a:p>
        </p:txBody>
      </p:sp>
      <p:sp>
        <p:nvSpPr>
          <p:cNvPr id="4" name="Text Placeholder 3"/>
          <p:cNvSpPr>
            <a:spLocks noGrp="1"/>
          </p:cNvSpPr>
          <p:nvPr>
            <p:ph type="body" sz="half" idx="2"/>
          </p:nvPr>
        </p:nvSpPr>
        <p:spPr>
          <a:xfrm>
            <a:off x="612649" y="5230368"/>
            <a:ext cx="4370831" cy="1479190"/>
          </a:xfrm>
        </p:spPr>
        <p:txBody>
          <a:bodyPr>
            <a:noAutofit/>
          </a:bodyPr>
          <a:lstStyle/>
          <a:p>
            <a:r>
              <a:rPr lang="lt-LT" sz="1600" dirty="0">
                <a:latin typeface="Times New Roman" panose="02020603050405020304" pitchFamily="18" charset="0"/>
                <a:cs typeface="Times New Roman" panose="02020603050405020304" pitchFamily="18" charset="0"/>
              </a:rPr>
              <a:t>Kontaktinis asmuo</a:t>
            </a:r>
          </a:p>
          <a:p>
            <a:r>
              <a:rPr lang="lt-LT" sz="1600" dirty="0">
                <a:latin typeface="Times New Roman" panose="02020603050405020304" pitchFamily="18" charset="0"/>
                <a:cs typeface="Times New Roman" panose="02020603050405020304" pitchFamily="18" charset="0"/>
              </a:rPr>
              <a:t>Ligita Dragūnė</a:t>
            </a:r>
          </a:p>
          <a:p>
            <a:r>
              <a:rPr lang="lt-LT" sz="1600" dirty="0">
                <a:latin typeface="Times New Roman" panose="02020603050405020304" pitchFamily="18" charset="0"/>
                <a:cs typeface="Times New Roman" panose="02020603050405020304" pitchFamily="18" charset="0"/>
              </a:rPr>
              <a:t>+370 (683) 79942</a:t>
            </a:r>
          </a:p>
          <a:p>
            <a:r>
              <a:rPr lang="lt-LT" sz="1600" dirty="0">
                <a:latin typeface="Times New Roman" panose="02020603050405020304" pitchFamily="18" charset="0"/>
                <a:cs typeface="Times New Roman" panose="02020603050405020304" pitchFamily="18" charset="0"/>
              </a:rPr>
              <a:t>ligita.dragune</a:t>
            </a:r>
            <a:r>
              <a:rPr lang="it-IT" sz="1600" dirty="0">
                <a:latin typeface="Times New Roman" panose="02020603050405020304" pitchFamily="18" charset="0"/>
                <a:cs typeface="Times New Roman" panose="02020603050405020304" pitchFamily="18" charset="0"/>
              </a:rPr>
              <a:t>@gmail.com</a:t>
            </a:r>
            <a:endParaRPr lang="lt-LT" sz="1600" dirty="0">
              <a:latin typeface="Times New Roman" panose="02020603050405020304" pitchFamily="18" charset="0"/>
              <a:cs typeface="Times New Roman" panose="02020603050405020304" pitchFamily="18" charset="0"/>
            </a:endParaRPr>
          </a:p>
          <a:p>
            <a:endParaRPr lang="en-US" sz="900" dirty="0"/>
          </a:p>
        </p:txBody>
      </p:sp>
      <p:pic>
        <p:nvPicPr>
          <p:cNvPr id="5" name="Content Placeholder 4" descr="D:\ZIVILES - GIEDRAICIU BENDRUOMENES\giedraiciu gimtadienis_2019  1 d\IMG_8479.JPG"/>
          <p:cNvPicPr>
            <a:picLocks noGrp="1"/>
          </p:cNvPicPr>
          <p:nvPr>
            <p:ph idx="1"/>
          </p:nvPr>
        </p:nvPicPr>
        <p:blipFill>
          <a:blip r:embed="rId2" cstate="print"/>
          <a:srcRect l="40796" t="46000" r="4196" b="14545"/>
          <a:stretch>
            <a:fillRect/>
          </a:stretch>
        </p:blipFill>
        <p:spPr bwMode="auto">
          <a:xfrm>
            <a:off x="7513345" y="2134230"/>
            <a:ext cx="4370119" cy="2733770"/>
          </a:xfrm>
          <a:prstGeom prst="rect">
            <a:avLst/>
          </a:prstGeom>
          <a:noFill/>
          <a:ln w="9525">
            <a:noFill/>
            <a:miter lim="800000"/>
            <a:headEnd/>
            <a:tailEnd/>
          </a:ln>
        </p:spPr>
      </p:pic>
      <p:pic>
        <p:nvPicPr>
          <p:cNvPr id="6" name="Picture 5" descr="D:\ZIVILES - GIEDRAICIU BENDRUOMENES\naujausias logo.png"/>
          <p:cNvPicPr/>
          <p:nvPr/>
        </p:nvPicPr>
        <p:blipFill>
          <a:blip r:embed="rId3" cstate="print"/>
          <a:srcRect/>
          <a:stretch>
            <a:fillRect/>
          </a:stretch>
        </p:blipFill>
        <p:spPr bwMode="auto">
          <a:xfrm>
            <a:off x="9026802" y="586253"/>
            <a:ext cx="1343203" cy="125169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17105B32-AC4F-4E2E-AAAA-15849CB031A1}"/>
              </a:ext>
            </a:extLst>
          </p:cNvPr>
          <p:cNvSpPr>
            <a:spLocks noGrp="1"/>
          </p:cNvSpPr>
          <p:nvPr>
            <p:ph type="title"/>
          </p:nvPr>
        </p:nvSpPr>
        <p:spPr>
          <a:xfrm>
            <a:off x="192024" y="237744"/>
            <a:ext cx="7022815" cy="4222745"/>
          </a:xfrm>
        </p:spPr>
        <p:txBody>
          <a:bodyPr>
            <a:normAutofit fontScale="90000"/>
          </a:bodyPr>
          <a:lstStyle/>
          <a:p>
            <a:r>
              <a:rPr lang="lt-LT" sz="1200" b="1" dirty="0">
                <a:latin typeface="Times New Roman" panose="02020603050405020304" pitchFamily="18" charset="0"/>
                <a:cs typeface="Times New Roman" panose="02020603050405020304" pitchFamily="18" charset="0"/>
              </a:rPr>
              <a:t>Bekupės bendruomenės centras“ </a:t>
            </a:r>
            <a:r>
              <a:rPr lang="lt-LT" sz="1200" dirty="0">
                <a:latin typeface="Times New Roman" panose="02020603050405020304" pitchFamily="18" charset="0"/>
                <a:cs typeface="Times New Roman" panose="02020603050405020304" pitchFamily="18" charset="0"/>
              </a:rPr>
              <a:t>yra visuomeninė organizacija, kurios vizija - kaimas turi tapti patrauklia vieta gyventi, dirbti ir užsidirbti, organizuoti turiningą bendruomenės gyvenimą, teikti daugiau paslaugų gyventojams ir svečiams. </a:t>
            </a:r>
            <a:r>
              <a:rPr lang="lt-LT" sz="1200" dirty="0" err="1">
                <a:latin typeface="Times New Roman" panose="02020603050405020304" pitchFamily="18" charset="0"/>
                <a:cs typeface="Times New Roman" panose="02020603050405020304" pitchFamily="18" charset="0"/>
              </a:rPr>
              <a:t>Bekupėje</a:t>
            </a:r>
            <a:r>
              <a:rPr lang="lt-LT" sz="1200" dirty="0">
                <a:latin typeface="Times New Roman" panose="02020603050405020304" pitchFamily="18" charset="0"/>
                <a:cs typeface="Times New Roman" panose="02020603050405020304" pitchFamily="18" charset="0"/>
              </a:rPr>
              <a:t> nuolat vyksta šventės, akcijos, sportiniai renginiai, kurie vienija kaimo gyventojus, skatina juos tobulėti, siekti bendrų tikslų. Bendruomenės centras įgyvendino projektus, siekdamas Bekupės gyventojams užtikrinti kokybiškesnį gyvenimą. Taip pat stengiamės įtraukti jaunimą į bendruomenės centro organizuojamas veiklas. </a:t>
            </a:r>
            <a:br>
              <a:rPr lang="lt-LT" sz="1200" dirty="0">
                <a:latin typeface="Times New Roman" panose="02020603050405020304" pitchFamily="18" charset="0"/>
                <a:cs typeface="Times New Roman" panose="02020603050405020304" pitchFamily="18" charset="0"/>
              </a:rPr>
            </a:br>
            <a:r>
              <a:rPr lang="lt-LT" sz="1200" b="1" dirty="0">
                <a:latin typeface="Times New Roman" panose="02020603050405020304" pitchFamily="18" charset="0"/>
                <a:cs typeface="Times New Roman" panose="02020603050405020304" pitchFamily="18" charset="0"/>
              </a:rPr>
              <a:t>Kokioms užduotims ieškomi savanoriai? </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Savanoriai gali padėti:</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*Bekupės bendruomenės centrui priklausomų erdvių tvarkymas;</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*Pagalba organizuoti renginius (idėjos, gyventojų apklausos, dekoracijų gaminimas ir jų pritaikymas, garso aparatūros pritaikymas šventėse);</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*Įvairių renginių, švenčių, veiklų, žygių ir kt. veiklų fotografavimas, filmavimas;</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*Jaunimo užimtumo skatinimas;</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*Savanoriška ir savalaikė pagalba senoliams;</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*Bekupės paplūdimio sutvarkymas vasaros sezonui;</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*Kiti visuomenei naudingi darbai.</a:t>
            </a:r>
            <a:br>
              <a:rPr lang="lt-LT" sz="1200" dirty="0">
                <a:latin typeface="Times New Roman" panose="02020603050405020304" pitchFamily="18" charset="0"/>
                <a:cs typeface="Times New Roman" panose="02020603050405020304" pitchFamily="18" charset="0"/>
              </a:rPr>
            </a:br>
            <a:r>
              <a:rPr lang="lt-LT" sz="1200" b="1" dirty="0">
                <a:latin typeface="Times New Roman" panose="02020603050405020304" pitchFamily="18" charset="0"/>
                <a:cs typeface="Times New Roman" panose="02020603050405020304" pitchFamily="18" charset="0"/>
              </a:rPr>
              <a:t>Kokio savanorio organizacija ieško?</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Bekupės bendruomenės centras ieško jaunuolių, kurie užsiimtų šia veikla motyvuotai ir savanoriškai, laukiame draugiškų, komunikuotų žmonių, kurie gebėtų bendrauti su vaikais, jaunimu ir vyresniais gyventojais. Jeigu tau yra 14-29 m. ir tu esi drąsus, turintis </a:t>
            </a:r>
            <a:r>
              <a:rPr lang="lt-LT" sz="1200" dirty="0" err="1">
                <a:latin typeface="Times New Roman" panose="02020603050405020304" pitchFamily="18" charset="0"/>
                <a:cs typeface="Times New Roman" panose="02020603050405020304" pitchFamily="18" charset="0"/>
              </a:rPr>
              <a:t>įdėjų</a:t>
            </a:r>
            <a:r>
              <a:rPr lang="lt-LT" sz="1200" dirty="0">
                <a:latin typeface="Times New Roman" panose="02020603050405020304" pitchFamily="18" charset="0"/>
                <a:cs typeface="Times New Roman" panose="02020603050405020304" pitchFamily="18" charset="0"/>
              </a:rPr>
              <a:t>, gebantis naudotis technologijomis ir gali prisidėti prie jaukaus krašto kūrimo – mes tavęs laukiame!</a:t>
            </a:r>
            <a:br>
              <a:rPr lang="lt-LT" sz="1200" dirty="0">
                <a:latin typeface="Times New Roman" panose="02020603050405020304" pitchFamily="18" charset="0"/>
                <a:cs typeface="Times New Roman" panose="02020603050405020304" pitchFamily="18" charset="0"/>
              </a:rPr>
            </a:br>
            <a:r>
              <a:rPr lang="lt-LT" sz="1200" b="1" dirty="0">
                <a:latin typeface="Times New Roman" panose="02020603050405020304" pitchFamily="18" charset="0"/>
                <a:cs typeface="Times New Roman" panose="02020603050405020304" pitchFamily="18" charset="0"/>
              </a:rPr>
              <a:t>Kiek savanorių organizacija gali priimti vienu metu?</a:t>
            </a:r>
            <a:br>
              <a:rPr lang="lt-LT" sz="1200" dirty="0">
                <a:latin typeface="Times New Roman" panose="02020603050405020304" pitchFamily="18" charset="0"/>
                <a:cs typeface="Times New Roman" panose="02020603050405020304" pitchFamily="18" charset="0"/>
              </a:rPr>
            </a:br>
            <a:r>
              <a:rPr lang="lt-LT" sz="1200" dirty="0">
                <a:latin typeface="Times New Roman" panose="02020603050405020304" pitchFamily="18" charset="0"/>
                <a:cs typeface="Times New Roman" panose="02020603050405020304" pitchFamily="18" charset="0"/>
              </a:rPr>
              <a:t>Mes priimsime visus norinčius prisidėti prie Bekupės krašto gerovės. Jeigu manai, kad nori mums padėti, mielai tave priimsime! Laukiame aktyvių jaunuolių!</a:t>
            </a:r>
          </a:p>
        </p:txBody>
      </p:sp>
      <p:pic>
        <p:nvPicPr>
          <p:cNvPr id="7" name="Turinio vietos rezervavimo ženklas 6">
            <a:extLst>
              <a:ext uri="{FF2B5EF4-FFF2-40B4-BE49-F238E27FC236}">
                <a16:creationId xmlns:a16="http://schemas.microsoft.com/office/drawing/2014/main" id="{8D715393-13CB-4C00-8D4A-93E0A74BE8E7}"/>
              </a:ext>
            </a:extLst>
          </p:cNvPr>
          <p:cNvPicPr>
            <a:picLocks noGrp="1" noChangeAspect="1"/>
          </p:cNvPicPr>
          <p:nvPr>
            <p:ph idx="1"/>
          </p:nvPr>
        </p:nvPicPr>
        <p:blipFill>
          <a:blip r:embed="rId2"/>
          <a:stretch>
            <a:fillRect/>
          </a:stretch>
        </p:blipFill>
        <p:spPr>
          <a:xfrm>
            <a:off x="7369040" y="1081668"/>
            <a:ext cx="4210309" cy="2930129"/>
          </a:xfrm>
          <a:prstGeom prst="rect">
            <a:avLst/>
          </a:prstGeom>
        </p:spPr>
      </p:pic>
      <p:sp>
        <p:nvSpPr>
          <p:cNvPr id="6" name="Teksto vietos rezervavimo ženklas 5">
            <a:extLst>
              <a:ext uri="{FF2B5EF4-FFF2-40B4-BE49-F238E27FC236}">
                <a16:creationId xmlns:a16="http://schemas.microsoft.com/office/drawing/2014/main" id="{7FC02754-1CE2-4BDF-9A67-5AB794A8ACFE}"/>
              </a:ext>
            </a:extLst>
          </p:cNvPr>
          <p:cNvSpPr>
            <a:spLocks noGrp="1"/>
          </p:cNvSpPr>
          <p:nvPr>
            <p:ph type="body" sz="half" idx="2"/>
          </p:nvPr>
        </p:nvSpPr>
        <p:spPr>
          <a:xfrm>
            <a:off x="301753" y="4809743"/>
            <a:ext cx="4133088" cy="1391461"/>
          </a:xfrm>
        </p:spPr>
        <p:txBody>
          <a:bodyPr>
            <a:normAutofit fontScale="85000" lnSpcReduction="10000"/>
          </a:bodyPr>
          <a:lstStyle/>
          <a:p>
            <a:r>
              <a:rPr lang="fi-FI" sz="1800" dirty="0">
                <a:latin typeface="Times New Roman" panose="02020603050405020304" pitchFamily="18" charset="0"/>
                <a:cs typeface="Times New Roman" panose="02020603050405020304" pitchFamily="18" charset="0"/>
              </a:rPr>
              <a:t>Kontaktinis asmuo</a:t>
            </a:r>
          </a:p>
          <a:p>
            <a:r>
              <a:rPr lang="fi-FI" sz="1800" dirty="0">
                <a:latin typeface="Times New Roman" panose="02020603050405020304" pitchFamily="18" charset="0"/>
                <a:cs typeface="Times New Roman" panose="02020603050405020304" pitchFamily="18" charset="0"/>
              </a:rPr>
              <a:t>Asta Kanopkienė</a:t>
            </a:r>
          </a:p>
          <a:p>
            <a:r>
              <a:rPr lang="fi-FI" sz="1800" dirty="0">
                <a:latin typeface="Times New Roman" panose="02020603050405020304" pitchFamily="18" charset="0"/>
                <a:cs typeface="Times New Roman" panose="02020603050405020304" pitchFamily="18" charset="0"/>
              </a:rPr>
              <a:t>861862436</a:t>
            </a:r>
          </a:p>
          <a:p>
            <a:r>
              <a:rPr lang="fi-FI" sz="1800" dirty="0">
                <a:latin typeface="Times New Roman" panose="02020603050405020304" pitchFamily="18" charset="0"/>
                <a:cs typeface="Times New Roman" panose="02020603050405020304" pitchFamily="18" charset="0"/>
              </a:rPr>
              <a:t>astakanopkiene@gmail.com</a:t>
            </a:r>
          </a:p>
          <a:p>
            <a:endParaRPr lang="lt-LT" dirty="0"/>
          </a:p>
        </p:txBody>
      </p:sp>
      <p:pic>
        <p:nvPicPr>
          <p:cNvPr id="8" name="Paveikslėlis 7">
            <a:extLst>
              <a:ext uri="{FF2B5EF4-FFF2-40B4-BE49-F238E27FC236}">
                <a16:creationId xmlns:a16="http://schemas.microsoft.com/office/drawing/2014/main" id="{A346F9C3-40FA-4C77-BF69-89A179E77771}"/>
              </a:ext>
            </a:extLst>
          </p:cNvPr>
          <p:cNvPicPr>
            <a:picLocks noChangeAspect="1"/>
          </p:cNvPicPr>
          <p:nvPr/>
        </p:nvPicPr>
        <p:blipFill>
          <a:blip r:embed="rId3"/>
          <a:stretch>
            <a:fillRect/>
          </a:stretch>
        </p:blipFill>
        <p:spPr>
          <a:xfrm>
            <a:off x="7369041" y="4011797"/>
            <a:ext cx="4210310" cy="2660205"/>
          </a:xfrm>
          <a:prstGeom prst="rect">
            <a:avLst/>
          </a:prstGeom>
        </p:spPr>
      </p:pic>
      <p:pic>
        <p:nvPicPr>
          <p:cNvPr id="9" name="Paveikslėlis 8">
            <a:extLst>
              <a:ext uri="{FF2B5EF4-FFF2-40B4-BE49-F238E27FC236}">
                <a16:creationId xmlns:a16="http://schemas.microsoft.com/office/drawing/2014/main" id="{AB63BE53-3050-4C1D-9F36-663EE1F36CE0}"/>
              </a:ext>
            </a:extLst>
          </p:cNvPr>
          <p:cNvPicPr>
            <a:picLocks noChangeAspect="1"/>
          </p:cNvPicPr>
          <p:nvPr/>
        </p:nvPicPr>
        <p:blipFill>
          <a:blip r:embed="rId4"/>
          <a:stretch>
            <a:fillRect/>
          </a:stretch>
        </p:blipFill>
        <p:spPr>
          <a:xfrm>
            <a:off x="9215099" y="26969"/>
            <a:ext cx="1054699" cy="1054699"/>
          </a:xfrm>
          <a:prstGeom prst="rect">
            <a:avLst/>
          </a:prstGeom>
        </p:spPr>
      </p:pic>
    </p:spTree>
    <p:extLst>
      <p:ext uri="{BB962C8B-B14F-4D97-AF65-F5344CB8AC3E}">
        <p14:creationId xmlns:p14="http://schemas.microsoft.com/office/powerpoint/2010/main" val="695128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Pavadinimas 1">
            <a:extLst>
              <a:ext uri="{FF2B5EF4-FFF2-40B4-BE49-F238E27FC236}">
                <a16:creationId xmlns:a16="http://schemas.microsoft.com/office/drawing/2014/main" id="{9AAD2989-4B16-4100-BB7A-52F2192A9768}"/>
              </a:ext>
            </a:extLst>
          </p:cNvPr>
          <p:cNvSpPr>
            <a:spLocks noGrp="1"/>
          </p:cNvSpPr>
          <p:nvPr>
            <p:ph type="title"/>
          </p:nvPr>
        </p:nvSpPr>
        <p:spPr>
          <a:xfrm>
            <a:off x="609600" y="232969"/>
            <a:ext cx="5369169" cy="4037948"/>
          </a:xfrm>
        </p:spPr>
        <p:txBody>
          <a:bodyPr vert="horz" lIns="91440" tIns="45720" rIns="91440" bIns="45720" rtlCol="0" anchor="b">
            <a:normAutofit/>
          </a:bodyPr>
          <a:lstStyle/>
          <a:p>
            <a:pPr>
              <a:lnSpc>
                <a:spcPct val="90000"/>
              </a:lnSpc>
            </a:pPr>
            <a:r>
              <a:rPr lang="lt-LT" sz="1400" b="1" kern="1200" dirty="0">
                <a:solidFill>
                  <a:schemeClr val="tx1"/>
                </a:solidFill>
                <a:latin typeface="Times New Roman" panose="02020603050405020304" pitchFamily="18" charset="0"/>
                <a:cs typeface="Times New Roman" panose="02020603050405020304" pitchFamily="18" charset="0"/>
              </a:rPr>
              <a:t>Ambraziškių bendruomenės centras</a:t>
            </a:r>
            <a:r>
              <a:rPr lang="lt-LT" sz="1400" kern="1200" dirty="0">
                <a:solidFill>
                  <a:schemeClr val="tx1"/>
                </a:solidFill>
                <a:latin typeface="Times New Roman" panose="02020603050405020304" pitchFamily="18" charset="0"/>
                <a:cs typeface="Times New Roman" panose="02020603050405020304" pitchFamily="18" charset="0"/>
              </a:rPr>
              <a:t>, įsikūręs Ambraziškių gyvenvietėje, jungia aplinkinių kaimų gyventojus. Šiuo metu mūsų teritorijoje likę mažai jaunų žmonių, nevykdoma projektinė veikla. Centras turi savo patalpas, teritoriją prie ežero. Veiklai vadovauja 5 žmonių valdyba.</a:t>
            </a:r>
            <a:br>
              <a:rPr lang="lt-LT" sz="1400" kern="1200" dirty="0">
                <a:solidFill>
                  <a:schemeClr val="tx1"/>
                </a:solidFill>
                <a:latin typeface="Times New Roman" panose="02020603050405020304" pitchFamily="18" charset="0"/>
                <a:cs typeface="Times New Roman" panose="02020603050405020304" pitchFamily="18" charset="0"/>
              </a:rPr>
            </a:br>
            <a:r>
              <a:rPr lang="lt-LT" sz="1400" b="1" kern="1200" dirty="0">
                <a:solidFill>
                  <a:schemeClr val="tx1"/>
                </a:solidFill>
                <a:latin typeface="Times New Roman" panose="02020603050405020304" pitchFamily="18" charset="0"/>
                <a:cs typeface="Times New Roman" panose="02020603050405020304" pitchFamily="18" charset="0"/>
              </a:rPr>
              <a:t>Kokioms užduotims ieškomi savanoriai?</a:t>
            </a:r>
            <a:br>
              <a:rPr lang="lt-LT" sz="1400" kern="1200" dirty="0">
                <a:solidFill>
                  <a:schemeClr val="tx1"/>
                </a:solidFill>
                <a:latin typeface="Times New Roman" panose="02020603050405020304" pitchFamily="18" charset="0"/>
                <a:cs typeface="Times New Roman" panose="02020603050405020304" pitchFamily="18" charset="0"/>
              </a:rPr>
            </a:br>
            <a:r>
              <a:rPr lang="lt-LT" sz="1400" kern="1200" dirty="0">
                <a:solidFill>
                  <a:schemeClr val="tx1"/>
                </a:solidFill>
                <a:latin typeface="Times New Roman" panose="02020603050405020304" pitchFamily="18" charset="0"/>
                <a:cs typeface="Times New Roman" panose="02020603050405020304" pitchFamily="18" charset="0"/>
              </a:rPr>
              <a:t>Savanoriai gali padėti pagyvenusiems žmonėms tvarkyti aplinką, apsiruošti buityje, padėti ūkio darbuose.</a:t>
            </a:r>
            <a:br>
              <a:rPr lang="lt-LT" sz="1400" kern="1200" dirty="0">
                <a:solidFill>
                  <a:schemeClr val="tx1"/>
                </a:solidFill>
                <a:latin typeface="Times New Roman" panose="02020603050405020304" pitchFamily="18" charset="0"/>
                <a:cs typeface="Times New Roman" panose="02020603050405020304" pitchFamily="18" charset="0"/>
              </a:rPr>
            </a:br>
            <a:r>
              <a:rPr lang="lt-LT" sz="1400" b="1" kern="1200" dirty="0">
                <a:solidFill>
                  <a:schemeClr val="tx1"/>
                </a:solidFill>
                <a:latin typeface="Times New Roman" panose="02020603050405020304" pitchFamily="18" charset="0"/>
                <a:cs typeface="Times New Roman" panose="02020603050405020304" pitchFamily="18" charset="0"/>
              </a:rPr>
              <a:t>Kokio savanorio organizacija ieško?</a:t>
            </a:r>
            <a:br>
              <a:rPr lang="lt-LT" sz="1400" b="1" kern="1200" dirty="0">
                <a:solidFill>
                  <a:schemeClr val="tx1"/>
                </a:solidFill>
                <a:latin typeface="Times New Roman" panose="02020603050405020304" pitchFamily="18" charset="0"/>
                <a:cs typeface="Times New Roman" panose="02020603050405020304" pitchFamily="18" charset="0"/>
              </a:rPr>
            </a:br>
            <a:r>
              <a:rPr lang="lt-LT" sz="1400" kern="1200" dirty="0">
                <a:solidFill>
                  <a:schemeClr val="tx1"/>
                </a:solidFill>
                <a:latin typeface="Times New Roman" panose="02020603050405020304" pitchFamily="18" charset="0"/>
                <a:cs typeface="Times New Roman" panose="02020603050405020304" pitchFamily="18" charset="0"/>
              </a:rPr>
              <a:t>Savanoriai gali būti mūsų krašto moksleiviai ( tokių yra labai nedaug ).</a:t>
            </a:r>
            <a:br>
              <a:rPr lang="lt-LT" sz="1400" kern="1200" dirty="0">
                <a:solidFill>
                  <a:schemeClr val="tx1"/>
                </a:solidFill>
                <a:latin typeface="Times New Roman" panose="02020603050405020304" pitchFamily="18" charset="0"/>
                <a:cs typeface="Times New Roman" panose="02020603050405020304" pitchFamily="18" charset="0"/>
              </a:rPr>
            </a:br>
            <a:r>
              <a:rPr lang="lt-LT" sz="1400" b="1" kern="1200" dirty="0">
                <a:solidFill>
                  <a:schemeClr val="tx1"/>
                </a:solidFill>
                <a:latin typeface="Times New Roman" panose="02020603050405020304" pitchFamily="18" charset="0"/>
                <a:cs typeface="Times New Roman" panose="02020603050405020304" pitchFamily="18" charset="0"/>
              </a:rPr>
              <a:t>Kiek  savanorių organizacija gali priimti vienu metu?</a:t>
            </a:r>
            <a:br>
              <a:rPr lang="lt-LT" sz="1400" kern="1200" dirty="0">
                <a:solidFill>
                  <a:schemeClr val="tx1"/>
                </a:solidFill>
                <a:latin typeface="Times New Roman" panose="02020603050405020304" pitchFamily="18" charset="0"/>
                <a:cs typeface="Times New Roman" panose="02020603050405020304" pitchFamily="18" charset="0"/>
              </a:rPr>
            </a:br>
            <a:r>
              <a:rPr lang="lt-LT" sz="1400" kern="1200" dirty="0">
                <a:solidFill>
                  <a:schemeClr val="tx1"/>
                </a:solidFill>
                <a:latin typeface="Times New Roman" panose="02020603050405020304" pitchFamily="18" charset="0"/>
                <a:cs typeface="Times New Roman" panose="02020603050405020304" pitchFamily="18" charset="0"/>
              </a:rPr>
              <a:t>2-3 savanorius.</a:t>
            </a:r>
          </a:p>
        </p:txBody>
      </p:sp>
      <p:sp>
        <p:nvSpPr>
          <p:cNvPr id="4" name="Teksto vietos rezervavimo ženklas 3">
            <a:extLst>
              <a:ext uri="{FF2B5EF4-FFF2-40B4-BE49-F238E27FC236}">
                <a16:creationId xmlns:a16="http://schemas.microsoft.com/office/drawing/2014/main" id="{705FD9D9-3872-4862-A022-D0A4584DC5F7}"/>
              </a:ext>
            </a:extLst>
          </p:cNvPr>
          <p:cNvSpPr>
            <a:spLocks noGrp="1"/>
          </p:cNvSpPr>
          <p:nvPr>
            <p:ph type="body" sz="half" idx="2"/>
          </p:nvPr>
        </p:nvSpPr>
        <p:spPr>
          <a:xfrm>
            <a:off x="610198" y="4471639"/>
            <a:ext cx="5355276" cy="1833578"/>
          </a:xfrm>
        </p:spPr>
        <p:txBody>
          <a:bodyPr vert="horz" lIns="91440" tIns="45720" rIns="91440" bIns="45720" rtlCol="0" anchor="t">
            <a:normAutofit fontScale="70000" lnSpcReduction="20000"/>
          </a:bodyPr>
          <a:lstStyle/>
          <a:p>
            <a:endParaRPr lang="en-US" dirty="0"/>
          </a:p>
          <a:p>
            <a:r>
              <a:rPr lang="lt-LT" sz="2600" dirty="0">
                <a:latin typeface="Times New Roman" panose="02020603050405020304" pitchFamily="18" charset="0"/>
                <a:cs typeface="Times New Roman" panose="02020603050405020304" pitchFamily="18" charset="0"/>
              </a:rPr>
              <a:t>Kontaktinis asmuo</a:t>
            </a:r>
          </a:p>
          <a:p>
            <a:r>
              <a:rPr lang="en-US" sz="2600" dirty="0">
                <a:latin typeface="Times New Roman" panose="02020603050405020304" pitchFamily="18" charset="0"/>
                <a:cs typeface="Times New Roman" panose="02020603050405020304" pitchFamily="18" charset="0"/>
              </a:rPr>
              <a:t>Virgilijus Šironas</a:t>
            </a:r>
          </a:p>
          <a:p>
            <a:r>
              <a:rPr lang="en-US" sz="2600" dirty="0">
                <a:latin typeface="Times New Roman" panose="02020603050405020304" pitchFamily="18" charset="0"/>
                <a:cs typeface="Times New Roman" panose="02020603050405020304" pitchFamily="18" charset="0"/>
              </a:rPr>
              <a:t>+370 (670) 08859</a:t>
            </a:r>
          </a:p>
          <a:p>
            <a:r>
              <a:rPr lang="en-US" sz="2600" dirty="0">
                <a:latin typeface="Times New Roman" panose="02020603050405020304" pitchFamily="18" charset="0"/>
                <a:cs typeface="Times New Roman" panose="02020603050405020304" pitchFamily="18" charset="0"/>
              </a:rPr>
              <a:t>v.sironas@gmail.com</a:t>
            </a:r>
          </a:p>
        </p:txBody>
      </p:sp>
      <p:pic>
        <p:nvPicPr>
          <p:cNvPr id="5" name="Turinio vietos rezervavimo ženklas 4">
            <a:extLst>
              <a:ext uri="{FF2B5EF4-FFF2-40B4-BE49-F238E27FC236}">
                <a16:creationId xmlns:a16="http://schemas.microsoft.com/office/drawing/2014/main" id="{01779D36-9E11-4D1C-9FD0-730A07C9D7CD}"/>
              </a:ext>
            </a:extLst>
          </p:cNvPr>
          <p:cNvPicPr>
            <a:picLocks noGrp="1" noChangeAspect="1"/>
          </p:cNvPicPr>
          <p:nvPr>
            <p:ph idx="1"/>
          </p:nvPr>
        </p:nvPicPr>
        <p:blipFill rotWithShape="1">
          <a:blip r:embed="rId2"/>
          <a:srcRect l="16087" r="16462" b="-2"/>
          <a:stretch/>
        </p:blipFill>
        <p:spPr>
          <a:xfrm>
            <a:off x="6599498" y="2"/>
            <a:ext cx="5592502" cy="6218525"/>
          </a:xfrm>
          <a:custGeom>
            <a:avLst/>
            <a:gdLst/>
            <a:ahLst/>
            <a:cxnLst/>
            <a:rect l="l" t="t" r="r" b="b"/>
            <a:pathLst>
              <a:path w="5592502" h="6218525">
                <a:moveTo>
                  <a:pt x="2549391" y="5657612"/>
                </a:moveTo>
                <a:cubicBezTo>
                  <a:pt x="2568895" y="5660359"/>
                  <a:pt x="2588012" y="5665853"/>
                  <a:pt x="2606158" y="5674005"/>
                </a:cubicBezTo>
                <a:cubicBezTo>
                  <a:pt x="2690694" y="5711355"/>
                  <a:pt x="2743699" y="5803287"/>
                  <a:pt x="2734722" y="5897877"/>
                </a:cubicBezTo>
                <a:cubicBezTo>
                  <a:pt x="2720716" y="6045476"/>
                  <a:pt x="2578003" y="6136188"/>
                  <a:pt x="2445921" y="6086557"/>
                </a:cubicBezTo>
                <a:cubicBezTo>
                  <a:pt x="2352551" y="6051652"/>
                  <a:pt x="2293727" y="5951889"/>
                  <a:pt x="2306440" y="5850621"/>
                </a:cubicBezTo>
                <a:cubicBezTo>
                  <a:pt x="2319512" y="5745685"/>
                  <a:pt x="2398158" y="5671063"/>
                  <a:pt x="2490307" y="5657701"/>
                </a:cubicBezTo>
                <a:cubicBezTo>
                  <a:pt x="2509998" y="5654864"/>
                  <a:pt x="2529887" y="5654864"/>
                  <a:pt x="2549391" y="5657612"/>
                </a:cubicBezTo>
                <a:close/>
                <a:moveTo>
                  <a:pt x="708303" y="494981"/>
                </a:moveTo>
                <a:cubicBezTo>
                  <a:pt x="758766" y="498141"/>
                  <a:pt x="808381" y="509490"/>
                  <a:pt x="855181" y="528594"/>
                </a:cubicBezTo>
                <a:cubicBezTo>
                  <a:pt x="1052623" y="608676"/>
                  <a:pt x="1174866" y="823069"/>
                  <a:pt x="1146999" y="1039903"/>
                </a:cubicBezTo>
                <a:cubicBezTo>
                  <a:pt x="1106562" y="1357577"/>
                  <a:pt x="789750" y="1547407"/>
                  <a:pt x="502601" y="1427029"/>
                </a:cubicBezTo>
                <a:cubicBezTo>
                  <a:pt x="303292" y="1343573"/>
                  <a:pt x="183634" y="1123578"/>
                  <a:pt x="217535" y="904373"/>
                </a:cubicBezTo>
                <a:cubicBezTo>
                  <a:pt x="256894" y="649831"/>
                  <a:pt x="474662" y="481046"/>
                  <a:pt x="708303" y="494981"/>
                </a:cubicBezTo>
                <a:close/>
                <a:moveTo>
                  <a:pt x="2580518" y="186644"/>
                </a:moveTo>
                <a:cubicBezTo>
                  <a:pt x="2602438" y="187938"/>
                  <a:pt x="2623999" y="192821"/>
                  <a:pt x="2644369" y="201008"/>
                </a:cubicBezTo>
                <a:cubicBezTo>
                  <a:pt x="2730556" y="235843"/>
                  <a:pt x="2783562" y="328998"/>
                  <a:pt x="2771424" y="423660"/>
                </a:cubicBezTo>
                <a:cubicBezTo>
                  <a:pt x="2753683" y="561920"/>
                  <a:pt x="2615927" y="644516"/>
                  <a:pt x="2491026" y="592159"/>
                </a:cubicBezTo>
                <a:cubicBezTo>
                  <a:pt x="2404264" y="555816"/>
                  <a:pt x="2352192" y="460147"/>
                  <a:pt x="2366987" y="364694"/>
                </a:cubicBezTo>
                <a:cubicBezTo>
                  <a:pt x="2384081" y="253943"/>
                  <a:pt x="2478888" y="180540"/>
                  <a:pt x="2580518" y="186644"/>
                </a:cubicBezTo>
                <a:close/>
                <a:moveTo>
                  <a:pt x="3406298" y="0"/>
                </a:moveTo>
                <a:lnTo>
                  <a:pt x="4023898" y="0"/>
                </a:lnTo>
                <a:lnTo>
                  <a:pt x="4039485" y="16440"/>
                </a:lnTo>
                <a:cubicBezTo>
                  <a:pt x="4112899" y="107670"/>
                  <a:pt x="4150006" y="228832"/>
                  <a:pt x="4134340" y="350976"/>
                </a:cubicBezTo>
                <a:cubicBezTo>
                  <a:pt x="4097638" y="636402"/>
                  <a:pt x="3812859" y="806910"/>
                  <a:pt x="3554440" y="699175"/>
                </a:cubicBezTo>
                <a:cubicBezTo>
                  <a:pt x="3374882" y="624048"/>
                  <a:pt x="3267147" y="426247"/>
                  <a:pt x="3297887" y="228805"/>
                </a:cubicBezTo>
                <a:cubicBezTo>
                  <a:pt x="3311165" y="142914"/>
                  <a:pt x="3347028" y="67910"/>
                  <a:pt x="3397755" y="8363"/>
                </a:cubicBezTo>
                <a:close/>
                <a:moveTo>
                  <a:pt x="1503015" y="0"/>
                </a:moveTo>
                <a:lnTo>
                  <a:pt x="1857869" y="0"/>
                </a:lnTo>
                <a:lnTo>
                  <a:pt x="1875734" y="7199"/>
                </a:lnTo>
                <a:cubicBezTo>
                  <a:pt x="1972792" y="53203"/>
                  <a:pt x="2044088" y="119768"/>
                  <a:pt x="2073805" y="147644"/>
                </a:cubicBezTo>
                <a:cubicBezTo>
                  <a:pt x="2298899" y="357871"/>
                  <a:pt x="2120777" y="615502"/>
                  <a:pt x="2304070" y="931092"/>
                </a:cubicBezTo>
                <a:cubicBezTo>
                  <a:pt x="2332548" y="977849"/>
                  <a:pt x="2365220" y="1021948"/>
                  <a:pt x="2401678" y="1062815"/>
                </a:cubicBezTo>
                <a:cubicBezTo>
                  <a:pt x="2473501" y="1144478"/>
                  <a:pt x="2607307" y="1130114"/>
                  <a:pt x="2658732" y="1035092"/>
                </a:cubicBezTo>
                <a:cubicBezTo>
                  <a:pt x="2743699" y="878014"/>
                  <a:pt x="2824931" y="701903"/>
                  <a:pt x="2989622" y="656081"/>
                </a:cubicBezTo>
                <a:cubicBezTo>
                  <a:pt x="3309810" y="566949"/>
                  <a:pt x="3500428" y="1096285"/>
                  <a:pt x="3832251" y="1033009"/>
                </a:cubicBezTo>
                <a:cubicBezTo>
                  <a:pt x="3970008" y="1006722"/>
                  <a:pt x="4049875" y="893816"/>
                  <a:pt x="4122489" y="753905"/>
                </a:cubicBezTo>
                <a:cubicBezTo>
                  <a:pt x="4142671" y="714904"/>
                  <a:pt x="4162351" y="673821"/>
                  <a:pt x="4182533" y="631806"/>
                </a:cubicBezTo>
                <a:cubicBezTo>
                  <a:pt x="4229290" y="465301"/>
                  <a:pt x="4292692" y="172828"/>
                  <a:pt x="4600355" y="8334"/>
                </a:cubicBezTo>
                <a:lnTo>
                  <a:pt x="4621097" y="0"/>
                </a:lnTo>
                <a:lnTo>
                  <a:pt x="5592502" y="0"/>
                </a:lnTo>
                <a:lnTo>
                  <a:pt x="5592502" y="6214998"/>
                </a:lnTo>
                <a:lnTo>
                  <a:pt x="5570190" y="6214772"/>
                </a:lnTo>
                <a:cubicBezTo>
                  <a:pt x="5484588" y="6205588"/>
                  <a:pt x="5403563" y="6179480"/>
                  <a:pt x="5336013" y="6134537"/>
                </a:cubicBezTo>
                <a:cubicBezTo>
                  <a:pt x="5329154" y="6129869"/>
                  <a:pt x="5322654" y="6124696"/>
                  <a:pt x="5316549" y="6119095"/>
                </a:cubicBezTo>
                <a:cubicBezTo>
                  <a:pt x="5197251" y="6026083"/>
                  <a:pt x="4557234" y="5546951"/>
                  <a:pt x="4161920" y="5655261"/>
                </a:cubicBezTo>
                <a:cubicBezTo>
                  <a:pt x="3724588" y="5774990"/>
                  <a:pt x="3364683" y="6051365"/>
                  <a:pt x="3163578" y="5852918"/>
                </a:cubicBezTo>
                <a:cubicBezTo>
                  <a:pt x="3116533" y="5806591"/>
                  <a:pt x="3049235" y="5739436"/>
                  <a:pt x="2973749" y="5663664"/>
                </a:cubicBezTo>
                <a:cubicBezTo>
                  <a:pt x="2851650" y="5565913"/>
                  <a:pt x="2725959" y="5472256"/>
                  <a:pt x="2569025" y="5499547"/>
                </a:cubicBezTo>
                <a:cubicBezTo>
                  <a:pt x="2209910" y="5562035"/>
                  <a:pt x="2237849" y="5993549"/>
                  <a:pt x="1769490" y="6169659"/>
                </a:cubicBezTo>
                <a:cubicBezTo>
                  <a:pt x="1527877" y="6260515"/>
                  <a:pt x="1178242" y="6229415"/>
                  <a:pt x="1004789" y="6036355"/>
                </a:cubicBezTo>
                <a:cubicBezTo>
                  <a:pt x="724104" y="5723780"/>
                  <a:pt x="1106993" y="5230642"/>
                  <a:pt x="804905" y="4851273"/>
                </a:cubicBezTo>
                <a:cubicBezTo>
                  <a:pt x="628292" y="4629698"/>
                  <a:pt x="441120" y="4729173"/>
                  <a:pt x="243535" y="4461846"/>
                </a:cubicBezTo>
                <a:cubicBezTo>
                  <a:pt x="97446" y="4264262"/>
                  <a:pt x="-23647" y="4082765"/>
                  <a:pt x="35822" y="3819891"/>
                </a:cubicBezTo>
                <a:cubicBezTo>
                  <a:pt x="115402" y="3468316"/>
                  <a:pt x="419645" y="3331136"/>
                  <a:pt x="416485" y="3077311"/>
                </a:cubicBezTo>
                <a:cubicBezTo>
                  <a:pt x="412894" y="2772206"/>
                  <a:pt x="39413" y="2711086"/>
                  <a:pt x="2855" y="2363246"/>
                </a:cubicBezTo>
                <a:cubicBezTo>
                  <a:pt x="-20990" y="2136357"/>
                  <a:pt x="106640" y="1864649"/>
                  <a:pt x="308319" y="1738959"/>
                </a:cubicBezTo>
                <a:cubicBezTo>
                  <a:pt x="680004" y="1507042"/>
                  <a:pt x="1099021" y="1898408"/>
                  <a:pt x="1384015" y="1665772"/>
                </a:cubicBezTo>
                <a:cubicBezTo>
                  <a:pt x="1554236" y="1526793"/>
                  <a:pt x="1581960" y="1242948"/>
                  <a:pt x="1548849" y="1064181"/>
                </a:cubicBezTo>
                <a:cubicBezTo>
                  <a:pt x="1485717" y="723810"/>
                  <a:pt x="1206612" y="668075"/>
                  <a:pt x="1216954" y="408794"/>
                </a:cubicBezTo>
                <a:cubicBezTo>
                  <a:pt x="1222664" y="264268"/>
                  <a:pt x="1316043" y="114328"/>
                  <a:pt x="1447763" y="29453"/>
                </a:cubicBezTo>
                <a:close/>
              </a:path>
            </a:pathLst>
          </a:custGeom>
        </p:spPr>
      </p:pic>
    </p:spTree>
    <p:extLst>
      <p:ext uri="{BB962C8B-B14F-4D97-AF65-F5344CB8AC3E}">
        <p14:creationId xmlns:p14="http://schemas.microsoft.com/office/powerpoint/2010/main" val="279024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451820" y="559397"/>
            <a:ext cx="6207163" cy="3806197"/>
          </a:xfrm>
        </p:spPr>
        <p:txBody>
          <a:bodyPr>
            <a:normAutofit/>
          </a:bodyPr>
          <a:lstStyle/>
          <a:p>
            <a:br>
              <a:rPr lang="lt-LT" sz="1800" b="1" dirty="0">
                <a:latin typeface="Times New Roman" panose="02020603050405020304" pitchFamily="18" charset="0"/>
                <a:cs typeface="Times New Roman" panose="02020603050405020304" pitchFamily="18" charset="0"/>
              </a:rPr>
            </a:br>
            <a:br>
              <a:rPr lang="lt-LT" sz="1800" b="1" dirty="0">
                <a:latin typeface="Times New Roman" panose="02020603050405020304" pitchFamily="18" charset="0"/>
                <a:cs typeface="Times New Roman" panose="02020603050405020304" pitchFamily="18" charset="0"/>
              </a:rPr>
            </a:br>
            <a:endParaRPr lang="lt-LT" sz="1800" b="1" dirty="0">
              <a:latin typeface="Times New Roman" panose="02020603050405020304" pitchFamily="18"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C36538E0-76E3-4A37-AC8E-A48F1447DD01}"/>
              </a:ext>
            </a:extLst>
          </p:cNvPr>
          <p:cNvSpPr>
            <a:spLocks noGrp="1"/>
          </p:cNvSpPr>
          <p:nvPr>
            <p:ph idx="1"/>
          </p:nvPr>
        </p:nvSpPr>
        <p:spPr>
          <a:xfrm>
            <a:off x="7390504" y="333488"/>
            <a:ext cx="4188847" cy="5867716"/>
          </a:xfrm>
        </p:spPr>
        <p:txBody>
          <a:bodyPr/>
          <a:lstStyle/>
          <a:p>
            <a:r>
              <a:rPr lang="lt-LT" sz="2000" dirty="0">
                <a:solidFill>
                  <a:srgbClr val="000000"/>
                </a:solidFill>
                <a:latin typeface="Posterama"/>
              </a:rPr>
              <a:t>                  </a:t>
            </a:r>
          </a:p>
          <a:p>
            <a:endParaRPr lang="lt-LT" sz="2000" dirty="0">
              <a:solidFill>
                <a:srgbClr val="000000"/>
              </a:solidFill>
              <a:latin typeface="Posterama"/>
            </a:endParaRPr>
          </a:p>
          <a:p>
            <a:pPr algn="ctr"/>
            <a:r>
              <a:rPr lang="lt-LT" sz="2000" dirty="0">
                <a:solidFill>
                  <a:srgbClr val="000000"/>
                </a:solidFill>
                <a:latin typeface="Posterama"/>
              </a:rPr>
              <a:t>   Visuomeninė organizacija </a:t>
            </a:r>
            <a:br>
              <a:rPr lang="lt-LT" sz="2000" dirty="0">
                <a:solidFill>
                  <a:srgbClr val="000000"/>
                </a:solidFill>
                <a:latin typeface="Posterama"/>
              </a:rPr>
            </a:br>
            <a:r>
              <a:rPr lang="lt-LT" sz="2000" dirty="0">
                <a:solidFill>
                  <a:srgbClr val="000000"/>
                </a:solidFill>
                <a:latin typeface="Posterama"/>
              </a:rPr>
              <a:t>   „Alantos bendruomenės centras“</a:t>
            </a:r>
            <a:endParaRPr lang="lt-LT" dirty="0"/>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451821" y="5066851"/>
            <a:ext cx="5131650" cy="1134353"/>
          </a:xfrm>
        </p:spPr>
        <p:txBody>
          <a:bodyPr>
            <a:normAutofit/>
          </a:bodyPr>
          <a:lstStyle/>
          <a:p>
            <a:endParaRPr lang="lt-LT" dirty="0"/>
          </a:p>
          <a:p>
            <a:endParaRPr lang="lt-LT" dirty="0"/>
          </a:p>
        </p:txBody>
      </p:sp>
      <p:pic>
        <p:nvPicPr>
          <p:cNvPr id="2" name="Paveikslėlis 1"/>
          <p:cNvPicPr>
            <a:picLocks noChangeAspect="1"/>
          </p:cNvPicPr>
          <p:nvPr/>
        </p:nvPicPr>
        <p:blipFill>
          <a:blip r:embed="rId2"/>
          <a:stretch>
            <a:fillRect/>
          </a:stretch>
        </p:blipFill>
        <p:spPr>
          <a:xfrm>
            <a:off x="8788998" y="2462495"/>
            <a:ext cx="1894377" cy="2406275"/>
          </a:xfrm>
          <a:prstGeom prst="rect">
            <a:avLst/>
          </a:prstGeom>
        </p:spPr>
      </p:pic>
      <p:sp>
        <p:nvSpPr>
          <p:cNvPr id="3" name="Stačiakampis 2"/>
          <p:cNvSpPr/>
          <p:nvPr/>
        </p:nvSpPr>
        <p:spPr>
          <a:xfrm>
            <a:off x="252805" y="333488"/>
            <a:ext cx="6621332" cy="6637715"/>
          </a:xfrm>
          <a:prstGeom prst="rect">
            <a:avLst/>
          </a:prstGeom>
        </p:spPr>
        <p:txBody>
          <a:bodyPr wrap="square">
            <a:spAutoFit/>
          </a:bodyPr>
          <a:lstStyle/>
          <a:p>
            <a:r>
              <a:rPr lang="lt-LT" sz="2200" b="1" dirty="0">
                <a:solidFill>
                  <a:srgbClr val="000000"/>
                </a:solidFill>
                <a:latin typeface="Posterama"/>
              </a:rPr>
              <a:t>„</a:t>
            </a:r>
            <a:r>
              <a:rPr lang="lt-LT" sz="1600" b="1" dirty="0">
                <a:solidFill>
                  <a:srgbClr val="000000"/>
                </a:solidFill>
                <a:latin typeface="Posterama"/>
              </a:rPr>
              <a:t>A</a:t>
            </a:r>
            <a:r>
              <a:rPr lang="lt-LT" sz="1600" b="1" dirty="0">
                <a:solidFill>
                  <a:srgbClr val="000000"/>
                </a:solidFill>
                <a:latin typeface="Times New Roman" panose="02020603050405020304" pitchFamily="18" charset="0"/>
                <a:cs typeface="Times New Roman" panose="02020603050405020304" pitchFamily="18" charset="0"/>
              </a:rPr>
              <a:t>lantos bendruomenės centras“ </a:t>
            </a:r>
            <a:r>
              <a:rPr lang="lt-LT" sz="1600" dirty="0">
                <a:solidFill>
                  <a:srgbClr val="000000"/>
                </a:solidFill>
                <a:latin typeface="Times New Roman" panose="02020603050405020304" pitchFamily="18" charset="0"/>
                <a:cs typeface="Times New Roman" panose="02020603050405020304" pitchFamily="18" charset="0"/>
              </a:rPr>
              <a:t>yra visuomeninė organizacija, kurios tikslas telkti miestelio ir aplinkinių kaimų gyventojus bendrai veiklai, skatinti bendruomenės narių pilietinį aktyvumą, atstovauti jų interesus, palaikyti jų iniciatyvas, teikti socialines paslaugas vaikams, organizuoti jų laisvalaikį. Veikia Vaikų dienos centras „Daigelis“.</a:t>
            </a:r>
            <a:br>
              <a:rPr lang="lt-LT" sz="1600" b="1" dirty="0">
                <a:solidFill>
                  <a:srgbClr val="000000"/>
                </a:solidFill>
                <a:latin typeface="Times New Roman" panose="02020603050405020304" pitchFamily="18" charset="0"/>
                <a:cs typeface="Times New Roman" panose="02020603050405020304" pitchFamily="18" charset="0"/>
              </a:rPr>
            </a:br>
            <a:r>
              <a:rPr lang="lt-LT" sz="1600" b="1" dirty="0">
                <a:solidFill>
                  <a:srgbClr val="000000"/>
                </a:solidFill>
                <a:latin typeface="Times New Roman" panose="02020603050405020304" pitchFamily="18" charset="0"/>
                <a:cs typeface="Times New Roman" panose="02020603050405020304" pitchFamily="18" charset="0"/>
              </a:rPr>
              <a:t>Kokioms užduotims ieškomi savanoriai?</a:t>
            </a:r>
            <a:br>
              <a:rPr lang="lt-LT" sz="1600" b="1"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planuojant vaikų, jaunimo užimtumą,  kuriant renginių programas, bei jas įgyvendinant;</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-pagalba vaikų dienos centre: vaikų užimtumas, priežiūra, žaidimai , sporto užsiėmimai su vaikais, pagalba išvykų, ekskursijų metu;</a:t>
            </a: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savanoriška pagalba renginių,  iniciatyvų, akcijų, sporto renginių įgyvendinimo metu; </a:t>
            </a:r>
            <a:br>
              <a:rPr lang="lt-LT" sz="1600" b="1" dirty="0">
                <a:solidFill>
                  <a:srgbClr val="000000"/>
                </a:solidFill>
                <a:latin typeface="Times New Roman" panose="02020603050405020304" pitchFamily="18" charset="0"/>
                <a:cs typeface="Times New Roman" panose="02020603050405020304" pitchFamily="18" charset="0"/>
              </a:rPr>
            </a:br>
            <a:r>
              <a:rPr lang="lt-LT" sz="1600" b="1" dirty="0">
                <a:solidFill>
                  <a:srgbClr val="000000"/>
                </a:solidFill>
                <a:latin typeface="Times New Roman" panose="02020603050405020304" pitchFamily="18" charset="0"/>
                <a:cs typeface="Times New Roman" panose="02020603050405020304" pitchFamily="18" charset="0"/>
              </a:rPr>
              <a:t>Kokio savanorio organizacija ieško?</a:t>
            </a:r>
            <a:br>
              <a:rPr lang="lt-LT" sz="1600" b="1"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Ieškome aktyvių, kūrybingų, motyvuotų , gebančių bendrauti su vaikais .</a:t>
            </a:r>
          </a:p>
          <a:p>
            <a:endParaRPr lang="lt-LT" sz="1600" b="1" dirty="0">
              <a:solidFill>
                <a:srgbClr val="000000"/>
              </a:solidFill>
              <a:latin typeface="Times New Roman" panose="02020603050405020304" pitchFamily="18" charset="0"/>
              <a:cs typeface="Times New Roman" panose="02020603050405020304" pitchFamily="18" charset="0"/>
            </a:endParaRPr>
          </a:p>
          <a:p>
            <a:r>
              <a:rPr lang="lt-LT" sz="1600" b="1" dirty="0">
                <a:solidFill>
                  <a:srgbClr val="000000"/>
                </a:solidFill>
                <a:latin typeface="Times New Roman" panose="02020603050405020304" pitchFamily="18" charset="0"/>
                <a:cs typeface="Times New Roman" panose="02020603050405020304" pitchFamily="18" charset="0"/>
              </a:rPr>
              <a:t>Kiek savanorių organizacija gali priimti vienu metu?</a:t>
            </a:r>
          </a:p>
          <a:p>
            <a:r>
              <a:rPr lang="lt-LT" sz="1600" dirty="0">
                <a:solidFill>
                  <a:srgbClr val="000000"/>
                </a:solidFill>
                <a:latin typeface="Times New Roman" panose="02020603050405020304" pitchFamily="18" charset="0"/>
                <a:cs typeface="Times New Roman" panose="02020603050405020304" pitchFamily="18" charset="0"/>
              </a:rPr>
              <a:t> 2-3  savanorius</a:t>
            </a:r>
          </a:p>
          <a:p>
            <a:endParaRPr lang="lt-LT" sz="1600" dirty="0">
              <a:solidFill>
                <a:srgbClr val="000000"/>
              </a:solidFill>
              <a:latin typeface="Times New Roman" panose="02020603050405020304" pitchFamily="18" charset="0"/>
              <a:cs typeface="Times New Roman" panose="02020603050405020304" pitchFamily="18" charset="0"/>
            </a:endParaRPr>
          </a:p>
          <a:p>
            <a:pPr lvl="0">
              <a:spcBef>
                <a:spcPts val="1000"/>
              </a:spcBef>
              <a:buClr>
                <a:srgbClr val="70AEA7"/>
              </a:buClr>
            </a:pPr>
            <a:r>
              <a:rPr lang="lt-LT" sz="1600" dirty="0">
                <a:solidFill>
                  <a:srgbClr val="000000"/>
                </a:solidFill>
                <a:latin typeface="Times New Roman" panose="02020603050405020304" pitchFamily="18" charset="0"/>
                <a:cs typeface="Times New Roman" panose="02020603050405020304" pitchFamily="18" charset="0"/>
              </a:rPr>
              <a:t>Kontaktinis asmuo</a:t>
            </a:r>
          </a:p>
          <a:p>
            <a:pPr lvl="0">
              <a:spcBef>
                <a:spcPts val="1000"/>
              </a:spcBef>
              <a:buClr>
                <a:srgbClr val="70AEA7"/>
              </a:buClr>
            </a:pPr>
            <a:r>
              <a:rPr lang="lt-LT" sz="1600" dirty="0">
                <a:solidFill>
                  <a:srgbClr val="000000"/>
                </a:solidFill>
                <a:latin typeface="Times New Roman" panose="02020603050405020304" pitchFamily="18" charset="0"/>
                <a:cs typeface="Times New Roman" panose="02020603050405020304" pitchFamily="18" charset="0"/>
              </a:rPr>
              <a:t>Dalia Žygelienė</a:t>
            </a:r>
          </a:p>
          <a:p>
            <a:pPr lvl="0">
              <a:spcBef>
                <a:spcPts val="1000"/>
              </a:spcBef>
              <a:buClr>
                <a:srgbClr val="70AEA7"/>
              </a:buClr>
            </a:pPr>
            <a:r>
              <a:rPr lang="lt-LT" sz="1600" dirty="0">
                <a:solidFill>
                  <a:srgbClr val="000000"/>
                </a:solidFill>
                <a:latin typeface="Times New Roman" panose="02020603050405020304" pitchFamily="18" charset="0"/>
                <a:cs typeface="Times New Roman" panose="02020603050405020304" pitchFamily="18" charset="0"/>
              </a:rPr>
              <a:t>+370 68214346</a:t>
            </a:r>
          </a:p>
          <a:p>
            <a:pPr lvl="0">
              <a:spcBef>
                <a:spcPts val="1000"/>
              </a:spcBef>
              <a:buClr>
                <a:srgbClr val="70AEA7"/>
              </a:buClr>
            </a:pPr>
            <a:r>
              <a:rPr lang="lt-LT" sz="1600" dirty="0">
                <a:solidFill>
                  <a:srgbClr val="000000"/>
                </a:solidFill>
                <a:latin typeface="Times New Roman" panose="02020603050405020304" pitchFamily="18" charset="0"/>
                <a:cs typeface="Times New Roman" panose="02020603050405020304" pitchFamily="18" charset="0"/>
                <a:hlinkClick r:id="rId3"/>
              </a:rPr>
              <a:t>alantosbendruomene</a:t>
            </a:r>
            <a:r>
              <a:rPr lang="it-IT" sz="1600" dirty="0">
                <a:solidFill>
                  <a:srgbClr val="000000"/>
                </a:solidFill>
                <a:latin typeface="Times New Roman" panose="02020603050405020304" pitchFamily="18" charset="0"/>
                <a:cs typeface="Times New Roman" panose="02020603050405020304" pitchFamily="18" charset="0"/>
                <a:hlinkClick r:id="rId3"/>
              </a:rPr>
              <a:t>@gmail.com</a:t>
            </a:r>
            <a:r>
              <a:rPr lang="lt-LT" sz="1600" dirty="0">
                <a:solidFill>
                  <a:srgbClr val="000000"/>
                </a:solidFill>
                <a:latin typeface="Times New Roman" panose="02020603050405020304" pitchFamily="18" charset="0"/>
                <a:cs typeface="Times New Roman" panose="02020603050405020304" pitchFamily="18" charset="0"/>
              </a:rPr>
              <a:t> </a:t>
            </a:r>
          </a:p>
          <a:p>
            <a:endParaRPr lang="lt-LT" dirty="0"/>
          </a:p>
        </p:txBody>
      </p:sp>
    </p:spTree>
    <p:extLst>
      <p:ext uri="{BB962C8B-B14F-4D97-AF65-F5344CB8AC3E}">
        <p14:creationId xmlns:p14="http://schemas.microsoft.com/office/powerpoint/2010/main" val="370762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612648" y="192505"/>
            <a:ext cx="5499393" cy="4788568"/>
          </a:xfrm>
        </p:spPr>
        <p:txBody>
          <a:bodyPr>
            <a:normAutofit fontScale="90000"/>
          </a:bodyPr>
          <a:lstStyle/>
          <a:p>
            <a:br>
              <a:rPr lang="lt-LT" dirty="0"/>
            </a:br>
            <a:r>
              <a:rPr lang="lt-LT" sz="1800" b="1" dirty="0">
                <a:latin typeface="Times New Roman" panose="02020603050405020304" pitchFamily="18" charset="0"/>
                <a:cs typeface="Times New Roman" panose="02020603050405020304" pitchFamily="18" charset="0"/>
              </a:rPr>
              <a:t>Molėtų rajono Alantos senelių globos namai - </a:t>
            </a:r>
            <a:r>
              <a:rPr lang="lt-LT" sz="1600" dirty="0">
                <a:latin typeface="Times New Roman" pitchFamily="18" charset="0"/>
                <a:cs typeface="Times New Roman" pitchFamily="18" charset="0"/>
              </a:rPr>
              <a:t>Globos namai yra Molėtų savivaldybės biudžetinė įstaiga, teikianti stacionarias trumpalaikės/ilgalaikės socialinės globos paslaugas, Molėtų savivaldybėje gyvenamąją vietą deklaruojantiems senyvo amžiaus asmenims ir suaugusiems asmenims su negalia. Globos namuose sukurtos 33 vietos senyvo amžiaus asmenims ir suaugusiems asmenims su negalia, įrengta koplytėlė, poilsio kambarys-salė, sudarytos puikios sąlygos laisvalaikiui bei užimtumui praleisti</a:t>
            </a:r>
            <a:r>
              <a:rPr lang="lt-LT" sz="1600" dirty="0"/>
              <a:t>.</a:t>
            </a:r>
            <a:br>
              <a:rPr lang="lt-LT" sz="1800" b="1" dirty="0">
                <a:latin typeface="Times New Roman" panose="02020603050405020304" pitchFamily="18" charset="0"/>
                <a:cs typeface="Times New Roman" panose="02020603050405020304" pitchFamily="18" charset="0"/>
              </a:rPr>
            </a:br>
            <a:r>
              <a:rPr lang="lt-LT" sz="1800" b="1" dirty="0">
                <a:latin typeface="Times New Roman" panose="02020603050405020304" pitchFamily="18" charset="0"/>
                <a:cs typeface="Times New Roman" panose="02020603050405020304" pitchFamily="18" charset="0"/>
              </a:rPr>
              <a:t>2. Kokioms užduotims ieškomi savanoriai?</a:t>
            </a:r>
            <a:br>
              <a:rPr lang="lt-LT" sz="1800" b="1"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Savanoriai galėtų pagelbėti užimtume. Prisidėti kūrybinėmis idėjomis, pabendrauti, pasidalinti savo patirtimi ir išklausyti kitą, padėti ugdyti švaros palaikymą aplinkoje, </a:t>
            </a:r>
            <a:br>
              <a:rPr lang="lt-LT" sz="1800" b="1" dirty="0">
                <a:latin typeface="Times New Roman" panose="02020603050405020304" pitchFamily="18" charset="0"/>
                <a:cs typeface="Times New Roman" panose="02020603050405020304" pitchFamily="18" charset="0"/>
              </a:rPr>
            </a:br>
            <a:r>
              <a:rPr lang="lt-LT" sz="1800" b="1" dirty="0">
                <a:latin typeface="Times New Roman" panose="02020603050405020304" pitchFamily="18" charset="0"/>
                <a:cs typeface="Times New Roman" panose="02020603050405020304" pitchFamily="18" charset="0"/>
              </a:rPr>
              <a:t>3.Kokio savanorio organizacija ieško?</a:t>
            </a:r>
            <a:br>
              <a:rPr lang="lt-LT" sz="1800" b="1"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Gebančio užjausti ir suprasti senyvo amžiaus asmenis, komunikabilaus, empatiško, padedančio įvairių veiklų metu.</a:t>
            </a:r>
            <a:br>
              <a:rPr lang="lt-LT" sz="1800" b="1" dirty="0">
                <a:latin typeface="Times New Roman" panose="02020603050405020304" pitchFamily="18" charset="0"/>
                <a:cs typeface="Times New Roman" panose="02020603050405020304" pitchFamily="18" charset="0"/>
              </a:rPr>
            </a:br>
            <a:r>
              <a:rPr lang="lt-LT" sz="1800" b="1" dirty="0">
                <a:latin typeface="Times New Roman" panose="02020603050405020304" pitchFamily="18" charset="0"/>
                <a:cs typeface="Times New Roman" panose="02020603050405020304" pitchFamily="18" charset="0"/>
              </a:rPr>
              <a:t>4. Kiek Jaunimo savanoriškos tarnybos savanorių organizacija gali priimti vienu metu?</a:t>
            </a:r>
            <a:br>
              <a:rPr lang="lt-LT" sz="1800" b="1"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Vienu metu galėtume priimti 2 savanorius.</a:t>
            </a:r>
            <a:br>
              <a:rPr lang="lt-LT" sz="1800" b="1" dirty="0">
                <a:latin typeface="Times New Roman" panose="02020603050405020304" pitchFamily="18" charset="0"/>
                <a:cs typeface="Times New Roman" panose="02020603050405020304" pitchFamily="18" charset="0"/>
              </a:rPr>
            </a:br>
            <a:br>
              <a:rPr lang="lt-LT" sz="1800" b="1" dirty="0">
                <a:latin typeface="Times New Roman" panose="02020603050405020304" pitchFamily="18" charset="0"/>
                <a:cs typeface="Times New Roman" panose="02020603050405020304" pitchFamily="18" charset="0"/>
              </a:rPr>
            </a:br>
            <a:endParaRPr lang="lt-LT" sz="1800" b="1" dirty="0">
              <a:latin typeface="Times New Roman" panose="02020603050405020304" pitchFamily="18"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C36538E0-76E3-4A37-AC8E-A48F1447DD01}"/>
              </a:ext>
            </a:extLst>
          </p:cNvPr>
          <p:cNvSpPr>
            <a:spLocks noGrp="1"/>
          </p:cNvSpPr>
          <p:nvPr>
            <p:ph idx="1"/>
          </p:nvPr>
        </p:nvSpPr>
        <p:spPr/>
        <p:txBody>
          <a:bodyPr>
            <a:normAutofit/>
          </a:bodyPr>
          <a:lstStyle/>
          <a:p>
            <a:pPr algn="ctr"/>
            <a:r>
              <a:rPr lang="lt-LT" sz="4000" b="1" dirty="0">
                <a:latin typeface="Times New Roman" pitchFamily="18" charset="0"/>
                <a:cs typeface="Times New Roman" pitchFamily="18" charset="0"/>
              </a:rPr>
              <a:t> </a:t>
            </a:r>
          </a:p>
          <a:p>
            <a:pPr algn="ctr"/>
            <a:endParaRPr lang="lt-LT" sz="4000" b="1" dirty="0">
              <a:latin typeface="Times New Roman" pitchFamily="18" charset="0"/>
              <a:cs typeface="Times New Roman" pitchFamily="18" charset="0"/>
            </a:endParaRPr>
          </a:p>
          <a:p>
            <a:pPr algn="ctr"/>
            <a:r>
              <a:rPr lang="lt-LT" sz="4000" b="1">
                <a:latin typeface="Times New Roman" pitchFamily="18" charset="0"/>
                <a:cs typeface="Times New Roman" pitchFamily="18" charset="0"/>
              </a:rPr>
              <a:t>Alantos </a:t>
            </a:r>
            <a:r>
              <a:rPr lang="lt-LT" sz="4000" b="1" dirty="0">
                <a:latin typeface="Times New Roman" pitchFamily="18" charset="0"/>
                <a:cs typeface="Times New Roman" pitchFamily="18" charset="0"/>
              </a:rPr>
              <a:t>senelių globos namai</a:t>
            </a: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721895" y="4692317"/>
            <a:ext cx="4861576" cy="1913020"/>
          </a:xfrm>
        </p:spPr>
        <p:txBody>
          <a:bodyPr>
            <a:normAutofit/>
          </a:bodyPr>
          <a:lstStyle/>
          <a:p>
            <a:r>
              <a:rPr lang="lt-LT" sz="1800" dirty="0">
                <a:latin typeface="Times New Roman" pitchFamily="18" charset="0"/>
                <a:cs typeface="Times New Roman" pitchFamily="18" charset="0"/>
              </a:rPr>
              <a:t>Kontaktinis asmuo </a:t>
            </a:r>
          </a:p>
          <a:p>
            <a:r>
              <a:rPr lang="lt-LT" sz="1800" dirty="0">
                <a:latin typeface="Times New Roman" pitchFamily="18" charset="0"/>
                <a:cs typeface="Times New Roman" pitchFamily="18" charset="0"/>
              </a:rPr>
              <a:t>Kristina Gintilaitė</a:t>
            </a:r>
          </a:p>
          <a:p>
            <a:r>
              <a:rPr lang="lt-LT" sz="1800" dirty="0">
                <a:latin typeface="Times New Roman" pitchFamily="18" charset="0"/>
                <a:cs typeface="Times New Roman" pitchFamily="18" charset="0"/>
              </a:rPr>
              <a:t>8 610 00245</a:t>
            </a:r>
          </a:p>
          <a:p>
            <a:r>
              <a:rPr lang="lt-LT" sz="1800" dirty="0">
                <a:latin typeface="Times New Roman" pitchFamily="18" charset="0"/>
                <a:cs typeface="Times New Roman" pitchFamily="18" charset="0"/>
              </a:rPr>
              <a:t>info@seneliunamai.eu</a:t>
            </a:r>
          </a:p>
          <a:p>
            <a:endParaRPr lang="lt-LT" dirty="0">
              <a:latin typeface="Times New Roman" pitchFamily="18" charset="0"/>
              <a:cs typeface="Times New Roman" pitchFamily="18" charset="0"/>
            </a:endParaRPr>
          </a:p>
        </p:txBody>
      </p:sp>
      <p:pic>
        <p:nvPicPr>
          <p:cNvPr id="1026" name="Picture 2" descr="C:\Users\PC\Desktop\cropped-cropped-logo-1_green.jpg"/>
          <p:cNvPicPr>
            <a:picLocks noChangeAspect="1" noChangeArrowheads="1"/>
          </p:cNvPicPr>
          <p:nvPr/>
        </p:nvPicPr>
        <p:blipFill>
          <a:blip r:embed="rId2" cstate="print"/>
          <a:srcRect/>
          <a:stretch>
            <a:fillRect/>
          </a:stretch>
        </p:blipFill>
        <p:spPr bwMode="auto">
          <a:xfrm>
            <a:off x="7524749" y="228600"/>
            <a:ext cx="2160671" cy="1227221"/>
          </a:xfrm>
          <a:prstGeom prst="rect">
            <a:avLst/>
          </a:prstGeom>
          <a:noFill/>
        </p:spPr>
      </p:pic>
    </p:spTree>
    <p:extLst>
      <p:ext uri="{BB962C8B-B14F-4D97-AF65-F5344CB8AC3E}">
        <p14:creationId xmlns:p14="http://schemas.microsoft.com/office/powerpoint/2010/main" val="616284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0DBC128-D794-8A3B-A92B-036B626B8383}"/>
              </a:ext>
            </a:extLst>
          </p:cNvPr>
          <p:cNvSpPr>
            <a:spLocks noGrp="1"/>
          </p:cNvSpPr>
          <p:nvPr>
            <p:ph type="title"/>
          </p:nvPr>
        </p:nvSpPr>
        <p:spPr/>
        <p:txBody>
          <a:bodyPr/>
          <a:lstStyle/>
          <a:p>
            <a:r>
              <a:rPr lang="lt-LT" dirty="0">
                <a:latin typeface="Cambria" panose="02040503050406030204" pitchFamily="18" charset="0"/>
                <a:ea typeface="Cambria" panose="02040503050406030204" pitchFamily="18" charset="0"/>
              </a:rPr>
              <a:t>Viešoji įstaiga Molėtų krašto muziejus</a:t>
            </a:r>
          </a:p>
        </p:txBody>
      </p:sp>
      <p:sp>
        <p:nvSpPr>
          <p:cNvPr id="3" name="Teksto vietos rezervavimo ženklas 2">
            <a:extLst>
              <a:ext uri="{FF2B5EF4-FFF2-40B4-BE49-F238E27FC236}">
                <a16:creationId xmlns:a16="http://schemas.microsoft.com/office/drawing/2014/main" id="{1BF66588-1165-EE2B-13FF-0A05E28F4B1F}"/>
              </a:ext>
            </a:extLst>
          </p:cNvPr>
          <p:cNvSpPr>
            <a:spLocks noGrp="1"/>
          </p:cNvSpPr>
          <p:nvPr>
            <p:ph type="body" idx="1"/>
          </p:nvPr>
        </p:nvSpPr>
        <p:spPr/>
        <p:txBody>
          <a:bodyPr>
            <a:noAutofit/>
          </a:bodyPr>
          <a:lstStyle/>
          <a:p>
            <a:r>
              <a:rPr lang="lt-LT" sz="1200" dirty="0">
                <a:latin typeface="Arial" panose="020B0604020202020204" pitchFamily="34" charset="0"/>
                <a:ea typeface="Cambria" panose="02040503050406030204" pitchFamily="18" charset="0"/>
                <a:cs typeface="Arial" panose="020B0604020202020204" pitchFamily="34" charset="0"/>
              </a:rPr>
              <a:t>Viešoji įstaiga Molėtų krašto muziejus – įstaiga, kurios tikslas kaupti, saugoti bei tirti Molėtų krašto praeities ir dabarties materialiųjų ir nematerialiųjų istorijos, kultūros, memorialinių, meno ir gamtos vertybių rinkinius bei kultūros paveldą, šiuos liudijimus įtaigiai pristatyti ir komunikuoti visuomenei, ją edukuoti bei tenkinti visuomenės poreikius.</a:t>
            </a:r>
          </a:p>
        </p:txBody>
      </p:sp>
      <p:sp>
        <p:nvSpPr>
          <p:cNvPr id="10" name="Turinio vietos rezervavimo ženklas 9">
            <a:extLst>
              <a:ext uri="{FF2B5EF4-FFF2-40B4-BE49-F238E27FC236}">
                <a16:creationId xmlns:a16="http://schemas.microsoft.com/office/drawing/2014/main" id="{90AB926F-2C17-605E-16FD-8770FB784C08}"/>
              </a:ext>
            </a:extLst>
          </p:cNvPr>
          <p:cNvSpPr>
            <a:spLocks noGrp="1"/>
          </p:cNvSpPr>
          <p:nvPr>
            <p:ph sz="half" idx="2"/>
          </p:nvPr>
        </p:nvSpPr>
        <p:spPr>
          <a:xfrm>
            <a:off x="609600" y="2842211"/>
            <a:ext cx="5458326" cy="3650664"/>
          </a:xfrm>
        </p:spPr>
        <p:txBody>
          <a:bodyPr>
            <a:noAutofit/>
          </a:bodyPr>
          <a:lstStyle/>
          <a:p>
            <a:endParaRPr lang="lt-LT" sz="1200" dirty="0"/>
          </a:p>
          <a:p>
            <a:r>
              <a:rPr lang="lt-LT" sz="1200" b="1" dirty="0">
                <a:latin typeface="Arial" panose="020B0604020202020204" pitchFamily="34" charset="0"/>
                <a:cs typeface="Arial" panose="020B0604020202020204" pitchFamily="34" charset="0"/>
              </a:rPr>
              <a:t>Kokioms užduotims ieškomi savanoriai? </a:t>
            </a:r>
          </a:p>
          <a:p>
            <a:r>
              <a:rPr lang="lt-LT" sz="1200" dirty="0">
                <a:latin typeface="Arial" panose="020B0604020202020204" pitchFamily="34" charset="0"/>
                <a:cs typeface="Arial" panose="020B0604020202020204" pitchFamily="34" charset="0"/>
              </a:rPr>
              <a:t>Priimti ir aptarnauti muziejaus lankytojus, vesti ekskursijas, padėti </a:t>
            </a:r>
            <a:r>
              <a:rPr lang="en-US" sz="1200" dirty="0">
                <a:latin typeface="Arial" panose="020B0604020202020204" pitchFamily="34" charset="0"/>
                <a:cs typeface="Arial" panose="020B0604020202020204" pitchFamily="34" charset="0"/>
              </a:rPr>
              <a:t>vesti</a:t>
            </a:r>
            <a:r>
              <a:rPr lang="lt-LT" sz="1200" dirty="0">
                <a:latin typeface="Arial" panose="020B0604020202020204" pitchFamily="34" charset="0"/>
                <a:cs typeface="Arial" panose="020B0604020202020204" pitchFamily="34" charset="0"/>
              </a:rPr>
              <a:t> edukacines programas, reng</a:t>
            </a:r>
            <a:r>
              <a:rPr lang="en-US" sz="1200" dirty="0" err="1">
                <a:latin typeface="Arial" panose="020B0604020202020204" pitchFamily="34" charset="0"/>
                <a:cs typeface="Arial" panose="020B0604020202020204" pitchFamily="34" charset="0"/>
              </a:rPr>
              <a:t>ti</a:t>
            </a:r>
            <a:r>
              <a:rPr lang="lt-LT" sz="1200" dirty="0">
                <a:latin typeface="Arial" panose="020B0604020202020204" pitchFamily="34" charset="0"/>
                <a:cs typeface="Arial" panose="020B0604020202020204" pitchFamily="34" charset="0"/>
              </a:rPr>
              <a:t> parodas</a:t>
            </a:r>
            <a:r>
              <a:rPr lang="en-US" sz="1200" dirty="0">
                <a:latin typeface="Arial" panose="020B0604020202020204" pitchFamily="34" charset="0"/>
                <a:cs typeface="Arial" panose="020B0604020202020204" pitchFamily="34" charset="0"/>
              </a:rPr>
              <a:t>, tvarkyti eksponatus</a:t>
            </a:r>
            <a:r>
              <a:rPr lang="lt-LT" sz="1200" dirty="0">
                <a:latin typeface="Arial" panose="020B0604020202020204" pitchFamily="34" charset="0"/>
                <a:cs typeface="Arial" panose="020B0604020202020204" pitchFamily="34" charset="0"/>
              </a:rPr>
              <a:t>. </a:t>
            </a:r>
          </a:p>
          <a:p>
            <a:r>
              <a:rPr lang="lt-LT" sz="1200" b="1" dirty="0">
                <a:latin typeface="Arial" panose="020B0604020202020204" pitchFamily="34" charset="0"/>
                <a:cs typeface="Arial" panose="020B0604020202020204" pitchFamily="34" charset="0"/>
              </a:rPr>
              <a:t>Kokio savanorio organizacija ieško?</a:t>
            </a:r>
            <a:endParaRPr lang="en-US" sz="1200" b="1" dirty="0">
              <a:latin typeface="Arial" panose="020B0604020202020204" pitchFamily="34" charset="0"/>
              <a:cs typeface="Arial" panose="020B0604020202020204" pitchFamily="34" charset="0"/>
            </a:endParaRPr>
          </a:p>
          <a:p>
            <a:r>
              <a:rPr lang="lt-LT" sz="1200" dirty="0">
                <a:latin typeface="Arial" panose="020B0604020202020204" pitchFamily="34" charset="0"/>
                <a:cs typeface="Arial" panose="020B0604020202020204" pitchFamily="34" charset="0"/>
              </a:rPr>
              <a:t>Atsakingo, smalsaus, organizuoto, punktualaus, bendraujančio, turinčio idėjų, nebijančio išsimurzinti </a:t>
            </a:r>
            <a:r>
              <a:rPr lang="lt-LT" sz="1200" dirty="0">
                <a:latin typeface="Arial" panose="020B0604020202020204" pitchFamily="34" charset="0"/>
                <a:cs typeface="Arial" panose="020B0604020202020204" pitchFamily="34" charset="0"/>
                <a:sym typeface="Wingdings" panose="05000000000000000000" pitchFamily="2" charset="2"/>
              </a:rPr>
              <a:t></a:t>
            </a:r>
            <a:endParaRPr lang="lt-LT" sz="1200" dirty="0">
              <a:latin typeface="Arial" panose="020B0604020202020204" pitchFamily="34" charset="0"/>
              <a:cs typeface="Arial" panose="020B0604020202020204" pitchFamily="34" charset="0"/>
            </a:endParaRPr>
          </a:p>
          <a:p>
            <a:pPr>
              <a:lnSpc>
                <a:spcPct val="170000"/>
              </a:lnSpc>
            </a:pPr>
            <a:r>
              <a:rPr lang="lt-LT" sz="1200" b="1" dirty="0">
                <a:latin typeface="Arial" panose="020B0604020202020204" pitchFamily="34" charset="0"/>
                <a:cs typeface="Arial" panose="020B0604020202020204" pitchFamily="34" charset="0"/>
              </a:rPr>
              <a:t>Kiek savanorių organizacija gali priimti vienu metu?</a:t>
            </a:r>
            <a:br>
              <a:rPr lang="lt-LT" sz="1200" b="1" dirty="0">
                <a:latin typeface="Arial" panose="020B0604020202020204" pitchFamily="34" charset="0"/>
                <a:cs typeface="Arial" panose="020B0604020202020204" pitchFamily="34" charset="0"/>
              </a:rPr>
            </a:br>
            <a:r>
              <a:rPr lang="lt-LT" sz="1200" dirty="0">
                <a:latin typeface="Arial" panose="020B0604020202020204" pitchFamily="34" charset="0"/>
                <a:cs typeface="Arial" panose="020B0604020202020204" pitchFamily="34" charset="0"/>
              </a:rPr>
              <a:t>Paprastai 2-3,  o vasaros sezono metu 4-6 savanorius.</a:t>
            </a:r>
            <a:endParaRPr lang="en-US" sz="1200" dirty="0">
              <a:latin typeface="Arial" panose="020B0604020202020204" pitchFamily="34" charset="0"/>
              <a:cs typeface="Arial" panose="020B0604020202020204" pitchFamily="34" charset="0"/>
            </a:endParaRPr>
          </a:p>
          <a:p>
            <a:pPr algn="just">
              <a:lnSpc>
                <a:spcPct val="100000"/>
              </a:lnSpc>
            </a:pPr>
            <a:r>
              <a:rPr lang="lt-LT" sz="1050" dirty="0">
                <a:latin typeface="Arial" panose="020B0604020202020204" pitchFamily="34" charset="0"/>
                <a:cs typeface="Arial" panose="020B0604020202020204" pitchFamily="34" charset="0"/>
              </a:rPr>
              <a:t>Kontaktinis asmuo</a:t>
            </a:r>
          </a:p>
          <a:p>
            <a:pPr algn="just">
              <a:lnSpc>
                <a:spcPct val="100000"/>
              </a:lnSpc>
            </a:pPr>
            <a:r>
              <a:rPr lang="lt-LT" sz="1050" dirty="0">
                <a:latin typeface="Arial" panose="020B0604020202020204" pitchFamily="34" charset="0"/>
                <a:cs typeface="Arial" panose="020B0604020202020204" pitchFamily="34" charset="0"/>
              </a:rPr>
              <a:t>Irma Balčiūnienė</a:t>
            </a:r>
          </a:p>
          <a:p>
            <a:pPr algn="just">
              <a:lnSpc>
                <a:spcPct val="100000"/>
              </a:lnSpc>
            </a:pPr>
            <a:r>
              <a:rPr lang="lt-LT" sz="1050" dirty="0">
                <a:latin typeface="Arial" panose="020B0604020202020204" pitchFamily="34" charset="0"/>
                <a:cs typeface="Arial" panose="020B0604020202020204" pitchFamily="34" charset="0"/>
              </a:rPr>
              <a:t>+370 698 33046 </a:t>
            </a:r>
          </a:p>
          <a:p>
            <a:pPr algn="just">
              <a:lnSpc>
                <a:spcPct val="100000"/>
              </a:lnSpc>
            </a:pPr>
            <a:r>
              <a:rPr lang="lt-LT" sz="1050" dirty="0">
                <a:latin typeface="Arial" panose="020B0604020202020204" pitchFamily="34" charset="0"/>
                <a:cs typeface="Arial" panose="020B0604020202020204" pitchFamily="34" charset="0"/>
              </a:rPr>
              <a:t>info@moletumuziejus.lt</a:t>
            </a:r>
          </a:p>
          <a:p>
            <a:endParaRPr lang="lt-LT" sz="1200" dirty="0"/>
          </a:p>
          <a:p>
            <a:endParaRPr lang="lt-LT" sz="1200" dirty="0"/>
          </a:p>
        </p:txBody>
      </p:sp>
      <p:sp>
        <p:nvSpPr>
          <p:cNvPr id="21" name="Teksto vietos rezervavimo ženklas 20">
            <a:extLst>
              <a:ext uri="{FF2B5EF4-FFF2-40B4-BE49-F238E27FC236}">
                <a16:creationId xmlns:a16="http://schemas.microsoft.com/office/drawing/2014/main" id="{889883DD-613D-0C00-2A8A-B4489D808A6D}"/>
              </a:ext>
            </a:extLst>
          </p:cNvPr>
          <p:cNvSpPr>
            <a:spLocks noGrp="1"/>
          </p:cNvSpPr>
          <p:nvPr>
            <p:ph type="body" sz="quarter" idx="3"/>
          </p:nvPr>
        </p:nvSpPr>
        <p:spPr/>
        <p:txBody>
          <a:bodyPr>
            <a:normAutofit/>
          </a:bodyPr>
          <a:lstStyle/>
          <a:p>
            <a:endParaRPr lang="lt-LT" sz="1200" dirty="0"/>
          </a:p>
        </p:txBody>
      </p:sp>
      <p:sp>
        <p:nvSpPr>
          <p:cNvPr id="6" name="Turinio vietos rezervavimo ženklas 5">
            <a:extLst>
              <a:ext uri="{FF2B5EF4-FFF2-40B4-BE49-F238E27FC236}">
                <a16:creationId xmlns:a16="http://schemas.microsoft.com/office/drawing/2014/main" id="{ED592BA2-ECA7-79FD-7854-359B2E405A36}"/>
              </a:ext>
            </a:extLst>
          </p:cNvPr>
          <p:cNvSpPr>
            <a:spLocks noGrp="1"/>
          </p:cNvSpPr>
          <p:nvPr>
            <p:ph sz="quarter" idx="4"/>
          </p:nvPr>
        </p:nvSpPr>
        <p:spPr>
          <a:xfrm>
            <a:off x="6200274" y="2842210"/>
            <a:ext cx="5382126" cy="3682915"/>
          </a:xfrm>
        </p:spPr>
        <p:txBody>
          <a:bodyPr>
            <a:noAutofit/>
          </a:bodyPr>
          <a:lstStyle/>
          <a:p>
            <a:br>
              <a:rPr lang="lt-LT" sz="1200" dirty="0"/>
            </a:br>
            <a:r>
              <a:rPr lang="lt-LT" sz="1200" b="1" dirty="0">
                <a:latin typeface="Arial" panose="020B0604020202020204" pitchFamily="34" charset="0"/>
                <a:cs typeface="Arial" panose="020B0604020202020204" pitchFamily="34" charset="0"/>
              </a:rPr>
              <a:t>Mūsų ekspozicijos:</a:t>
            </a:r>
          </a:p>
          <a:p>
            <a:r>
              <a:rPr lang="lt-LT" sz="1200" dirty="0">
                <a:latin typeface="Arial" panose="020B0604020202020204" pitchFamily="34" charset="0"/>
                <a:cs typeface="Arial" panose="020B0604020202020204" pitchFamily="34" charset="0"/>
              </a:rPr>
              <a:t>Alantos dvaro muziejus-galerija</a:t>
            </a:r>
          </a:p>
          <a:p>
            <a:r>
              <a:rPr lang="lt-LT" sz="1200" dirty="0">
                <a:latin typeface="Arial" panose="020B0604020202020204" pitchFamily="34" charset="0"/>
                <a:cs typeface="Arial" panose="020B0604020202020204" pitchFamily="34" charset="0"/>
              </a:rPr>
              <a:t>Etnografinė sodyba ir dangaus šviesulių stebykla</a:t>
            </a:r>
          </a:p>
          <a:p>
            <a:r>
              <a:rPr lang="lt-LT" sz="1200" dirty="0">
                <a:latin typeface="Arial" panose="020B0604020202020204" pitchFamily="34" charset="0"/>
                <a:cs typeface="Arial" panose="020B0604020202020204" pitchFamily="34" charset="0"/>
              </a:rPr>
              <a:t>Ežerų žvejybos muziejus ir A. Truskausko medžioklės ir gamtos muziejus</a:t>
            </a:r>
          </a:p>
          <a:p>
            <a:r>
              <a:rPr lang="lt-LT" sz="1200" dirty="0">
                <a:latin typeface="Arial" panose="020B0604020202020204" pitchFamily="34" charset="0"/>
                <a:cs typeface="Arial" panose="020B0604020202020204" pitchFamily="34" charset="0"/>
              </a:rPr>
              <a:t>Molėtų dailės galerija</a:t>
            </a:r>
          </a:p>
          <a:p>
            <a:r>
              <a:rPr lang="lt-LT" sz="1200" dirty="0">
                <a:latin typeface="Arial" panose="020B0604020202020204" pitchFamily="34" charset="0"/>
                <a:cs typeface="Arial" panose="020B0604020202020204" pitchFamily="34" charset="0"/>
              </a:rPr>
              <a:t>Molėtų krašto muziejus</a:t>
            </a:r>
          </a:p>
          <a:p>
            <a:r>
              <a:rPr lang="lt-LT" sz="1200" dirty="0">
                <a:latin typeface="Arial" panose="020B0604020202020204" pitchFamily="34" charset="0"/>
                <a:cs typeface="Arial" panose="020B0604020202020204" pitchFamily="34" charset="0"/>
              </a:rPr>
              <a:t>Videniškių vienuolyno muziejus</a:t>
            </a:r>
            <a:endParaRPr lang="en-US" sz="1200" dirty="0">
              <a:latin typeface="Arial" panose="020B0604020202020204" pitchFamily="34" charset="0"/>
              <a:cs typeface="Arial" panose="020B0604020202020204" pitchFamily="34" charset="0"/>
            </a:endParaRPr>
          </a:p>
          <a:p>
            <a:endParaRPr lang="lt-LT" sz="1200" dirty="0">
              <a:latin typeface="Arial" panose="020B0604020202020204" pitchFamily="34" charset="0"/>
              <a:cs typeface="Arial" panose="020B0604020202020204" pitchFamily="34" charset="0"/>
            </a:endParaRPr>
          </a:p>
          <a:p>
            <a:endParaRPr lang="lt-LT" sz="1200" b="1" dirty="0">
              <a:latin typeface="Arial" panose="020B0604020202020204" pitchFamily="34" charset="0"/>
              <a:cs typeface="Arial" panose="020B0604020202020204" pitchFamily="34" charset="0"/>
            </a:endParaRPr>
          </a:p>
          <a:p>
            <a:r>
              <a:rPr lang="lt-LT" sz="1400" b="1" dirty="0">
                <a:latin typeface="Arial" panose="020B0604020202020204" pitchFamily="34" charset="0"/>
                <a:cs typeface="Arial" panose="020B0604020202020204" pitchFamily="34" charset="0"/>
              </a:rPr>
              <a:t>Jeigu</a:t>
            </a:r>
            <a:r>
              <a:rPr lang="en-US" sz="1400" b="1" dirty="0">
                <a:latin typeface="Arial" panose="020B0604020202020204" pitchFamily="34" charset="0"/>
                <a:cs typeface="Arial" panose="020B0604020202020204" pitchFamily="34" charset="0"/>
              </a:rPr>
              <a:t> </a:t>
            </a:r>
            <a:r>
              <a:rPr lang="lt-LT" sz="1400" b="1" dirty="0">
                <a:latin typeface="Arial" panose="020B0604020202020204" pitchFamily="34" charset="0"/>
                <a:cs typeface="Arial" panose="020B0604020202020204" pitchFamily="34" charset="0"/>
              </a:rPr>
              <a:t>įdomi</a:t>
            </a:r>
            <a:r>
              <a:rPr lang="en-US" sz="1400" b="1" dirty="0">
                <a:latin typeface="Arial" panose="020B0604020202020204" pitchFamily="34" charset="0"/>
                <a:cs typeface="Arial" panose="020B0604020202020204" pitchFamily="34" charset="0"/>
              </a:rPr>
              <a:t> </a:t>
            </a:r>
            <a:r>
              <a:rPr lang="lt-LT" sz="1400" b="1" dirty="0">
                <a:latin typeface="Arial" panose="020B0604020202020204" pitchFamily="34" charset="0"/>
                <a:cs typeface="Arial" panose="020B0604020202020204" pitchFamily="34" charset="0"/>
              </a:rPr>
              <a:t>kitokia</a:t>
            </a:r>
            <a:r>
              <a:rPr lang="en-US" sz="1400" b="1" dirty="0">
                <a:latin typeface="Arial" panose="020B0604020202020204" pitchFamily="34" charset="0"/>
                <a:cs typeface="Arial" panose="020B0604020202020204" pitchFamily="34" charset="0"/>
              </a:rPr>
              <a:t> </a:t>
            </a:r>
            <a:r>
              <a:rPr lang="lt-LT" sz="1400" b="1" dirty="0">
                <a:latin typeface="Arial" panose="020B0604020202020204" pitchFamily="34" charset="0"/>
                <a:cs typeface="Arial" panose="020B0604020202020204" pitchFamily="34" charset="0"/>
              </a:rPr>
              <a:t>veikla</a:t>
            </a:r>
            <a:r>
              <a:rPr lang="en-US" sz="1400" b="1" dirty="0">
                <a:latin typeface="Arial" panose="020B0604020202020204" pitchFamily="34" charset="0"/>
                <a:cs typeface="Arial" panose="020B0604020202020204" pitchFamily="34" charset="0"/>
              </a:rPr>
              <a:t>, </a:t>
            </a:r>
            <a:r>
              <a:rPr lang="lt-LT" sz="1400" b="1" dirty="0">
                <a:latin typeface="Arial" panose="020B0604020202020204" pitchFamily="34" charset="0"/>
                <a:cs typeface="Arial" panose="020B0604020202020204" pitchFamily="34" charset="0"/>
              </a:rPr>
              <a:t>išdrįsk, ateik, pažink, dalyvauk</a:t>
            </a:r>
            <a:r>
              <a:rPr lang="ru-RU" sz="1400" b="1" dirty="0">
                <a:latin typeface="Arial" panose="020B0604020202020204" pitchFamily="34" charset="0"/>
                <a:cs typeface="Arial" panose="020B0604020202020204" pitchFamily="34" charset="0"/>
              </a:rPr>
              <a:t>! </a:t>
            </a:r>
            <a:endParaRPr lang="lt-LT" sz="1400" b="1" dirty="0">
              <a:latin typeface="Arial" panose="020B0604020202020204" pitchFamily="34" charset="0"/>
              <a:cs typeface="Arial" panose="020B0604020202020204" pitchFamily="34" charset="0"/>
            </a:endParaRPr>
          </a:p>
        </p:txBody>
      </p:sp>
      <p:pic>
        <p:nvPicPr>
          <p:cNvPr id="11" name="Paveikslėlis 10">
            <a:extLst>
              <a:ext uri="{FF2B5EF4-FFF2-40B4-BE49-F238E27FC236}">
                <a16:creationId xmlns:a16="http://schemas.microsoft.com/office/drawing/2014/main" id="{7C09C5EA-6739-908F-D865-0500F891E03A}"/>
              </a:ext>
            </a:extLst>
          </p:cNvPr>
          <p:cNvPicPr>
            <a:picLocks noChangeAspect="1"/>
          </p:cNvPicPr>
          <p:nvPr/>
        </p:nvPicPr>
        <p:blipFill>
          <a:blip r:embed="rId2"/>
          <a:stretch>
            <a:fillRect/>
          </a:stretch>
        </p:blipFill>
        <p:spPr>
          <a:xfrm>
            <a:off x="4957010" y="224439"/>
            <a:ext cx="1427447" cy="734512"/>
          </a:xfrm>
          <a:prstGeom prst="rect">
            <a:avLst/>
          </a:prstGeom>
        </p:spPr>
      </p:pic>
      <p:pic>
        <p:nvPicPr>
          <p:cNvPr id="15" name="Paveikslėlis 14">
            <a:extLst>
              <a:ext uri="{FF2B5EF4-FFF2-40B4-BE49-F238E27FC236}">
                <a16:creationId xmlns:a16="http://schemas.microsoft.com/office/drawing/2014/main" id="{FAFD66B0-6038-381A-753A-46D28FB1C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768" y="1772653"/>
            <a:ext cx="3125906" cy="1584710"/>
          </a:xfrm>
          <a:prstGeom prst="rect">
            <a:avLst/>
          </a:prstGeom>
        </p:spPr>
      </p:pic>
    </p:spTree>
    <p:extLst>
      <p:ext uri="{BB962C8B-B14F-4D97-AF65-F5344CB8AC3E}">
        <p14:creationId xmlns:p14="http://schemas.microsoft.com/office/powerpoint/2010/main" val="3273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45E801C-13DD-4CFE-B5D0-0AC65F8077F1}"/>
              </a:ext>
            </a:extLst>
          </p:cNvPr>
          <p:cNvSpPr>
            <a:spLocks noGrp="1"/>
          </p:cNvSpPr>
          <p:nvPr>
            <p:ph type="title"/>
          </p:nvPr>
        </p:nvSpPr>
        <p:spPr>
          <a:xfrm>
            <a:off x="139148" y="192023"/>
            <a:ext cx="5185091" cy="4230889"/>
          </a:xfrm>
        </p:spPr>
        <p:txBody>
          <a:bodyPr>
            <a:normAutofit fontScale="90000"/>
          </a:bodyPr>
          <a:lstStyle/>
          <a:p>
            <a:br>
              <a:rPr lang="lt-LT" b="1" dirty="0"/>
            </a:br>
            <a:br>
              <a:rPr lang="lt-LT" b="1" dirty="0"/>
            </a:br>
            <a:br>
              <a:rPr lang="lt-LT" b="1" dirty="0"/>
            </a:br>
            <a:br>
              <a:rPr lang="lt-LT" b="1" dirty="0"/>
            </a:br>
            <a:br>
              <a:rPr lang="lt-LT" sz="1300" dirty="0"/>
            </a:br>
            <a:br>
              <a:rPr lang="lt-LT" sz="1300" dirty="0"/>
            </a:br>
            <a:br>
              <a:rPr lang="lt-LT" sz="1300" dirty="0"/>
            </a:br>
            <a:br>
              <a:rPr lang="lt-LT" sz="1300" dirty="0"/>
            </a:br>
            <a:br>
              <a:rPr lang="lt-LT" sz="1300" dirty="0"/>
            </a:br>
            <a:br>
              <a:rPr lang="lt-LT" sz="1300" dirty="0"/>
            </a:br>
            <a:br>
              <a:rPr lang="lt-LT" sz="1300" dirty="0"/>
            </a:br>
            <a:br>
              <a:rPr lang="lt-LT" sz="1300" dirty="0"/>
            </a:br>
            <a:br>
              <a:rPr lang="lt-LT" sz="1300" b="1" dirty="0"/>
            </a:b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Atviras jaunimo centras (AJC) - aplinka, kurioje jaunimas gali pozityviai praleisti laisvalaikį saugiai, užsiimti mėgstama veikla (įvairūs stalo, lauko ir kiti žaidimai, sportas, kūrybinės dirbtuvės, muzikavimas ir t.t.), įgyvendinti savo idėjas, diskutuoti jiems rūpimais klausimas bei pagal poreikį gauti emocinį palaikymą. Atvirame jaunimo centre laukiami visi Molėtų rajone gyvenantys 14-29 metų jaunuoliai.</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Kokioms užduotims ieškomi savanoriai?</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Šiuo metu savanoriams siūlome keletą galimų veiklų:</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-Sistemingas darbas su jaunimu (nuo 14 iki 29 m.). Numatomas kasdienis Jaunimo centro veiklos organizavimas nuo 13 val. iki 18 val., užimant ir kūrybingai praleidžiant laiką su jaunimu;</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-Jaunimui aktualių renginių organizavimas ir pagalba kuriant šių renginių turinį;</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-Sisteminga ir savalaikė informacijos apie Jaunimo centrą ir jo vykdomas veiklas sklaida.</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 savanorio organizacija ieško?</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-Ieškome savanorio, kuris noriai dirbtų su socialinę atskirtį patiriančiais bei silpnesniais vaikais padedant jiems organizuoti veiklas arba norinčio prisidėti prie informacijos apie centrą rengimo ir viešinimo. </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-Ieškome savanorio kuris padėtų tvarkyti Jaunimo centro patalpas: dažyti, piešti, plauti.</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Kiek savanorių organizacija gali priimti vienu metu?</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4</a:t>
            </a:r>
            <a:r>
              <a:rPr lang="en-US" sz="1300" dirty="0">
                <a:latin typeface="Times New Roman" panose="02020603050405020304" pitchFamily="18" charset="0"/>
                <a:cs typeface="Times New Roman" panose="02020603050405020304" pitchFamily="18" charset="0"/>
              </a:rPr>
              <a:t> savanorius.</a:t>
            </a:r>
            <a:endParaRPr lang="lt-LT" sz="1300" dirty="0">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77D54406-0BFE-477B-A0CE-9C83CBA910F7}"/>
              </a:ext>
            </a:extLst>
          </p:cNvPr>
          <p:cNvPicPr>
            <a:picLocks noGrp="1" noChangeAspect="1"/>
          </p:cNvPicPr>
          <p:nvPr>
            <p:ph idx="1"/>
          </p:nvPr>
        </p:nvPicPr>
        <p:blipFill>
          <a:blip r:embed="rId2"/>
          <a:stretch>
            <a:fillRect/>
          </a:stretch>
        </p:blipFill>
        <p:spPr>
          <a:xfrm>
            <a:off x="5324239" y="0"/>
            <a:ext cx="6867761" cy="6898330"/>
          </a:xfrm>
          <a:prstGeom prst="rect">
            <a:avLst/>
          </a:prstGeom>
        </p:spPr>
      </p:pic>
      <p:sp>
        <p:nvSpPr>
          <p:cNvPr id="4" name="Teksto vietos rezervavimo ženklas 3">
            <a:extLst>
              <a:ext uri="{FF2B5EF4-FFF2-40B4-BE49-F238E27FC236}">
                <a16:creationId xmlns:a16="http://schemas.microsoft.com/office/drawing/2014/main" id="{7E06C98A-6817-410E-8F64-5D071C2BCA16}"/>
              </a:ext>
            </a:extLst>
          </p:cNvPr>
          <p:cNvSpPr>
            <a:spLocks noGrp="1"/>
          </p:cNvSpPr>
          <p:nvPr>
            <p:ph type="body" sz="half" idx="2"/>
          </p:nvPr>
        </p:nvSpPr>
        <p:spPr>
          <a:xfrm>
            <a:off x="139148" y="4422912"/>
            <a:ext cx="5444323" cy="1778292"/>
          </a:xfrm>
        </p:spPr>
        <p:txBody>
          <a:bodyPr>
            <a:normAutofit fontScale="85000" lnSpcReduction="20000"/>
          </a:bodyPr>
          <a:lstStyle/>
          <a:p>
            <a:endParaRPr lang="lt-LT" dirty="0">
              <a:latin typeface="Times New Roman" panose="02020603050405020304" pitchFamily="18" charset="0"/>
              <a:cs typeface="Times New Roman" panose="02020603050405020304" pitchFamily="18" charset="0"/>
            </a:endParaRPr>
          </a:p>
          <a:p>
            <a:r>
              <a:rPr lang="lt-LT" sz="1900" dirty="0">
                <a:latin typeface="Times New Roman" panose="02020603050405020304" pitchFamily="18" charset="0"/>
                <a:cs typeface="Times New Roman" panose="02020603050405020304" pitchFamily="18" charset="0"/>
              </a:rPr>
              <a:t>Kontaktinis asmuo</a:t>
            </a:r>
          </a:p>
          <a:p>
            <a:r>
              <a:rPr lang="lt-LT" sz="1900" dirty="0">
                <a:latin typeface="Times New Roman" panose="02020603050405020304" pitchFamily="18" charset="0"/>
                <a:cs typeface="Times New Roman" panose="02020603050405020304" pitchFamily="18" charset="0"/>
              </a:rPr>
              <a:t>Simona Laucevičienė</a:t>
            </a:r>
          </a:p>
          <a:p>
            <a:r>
              <a:rPr lang="lt-LT" sz="1900" dirty="0">
                <a:latin typeface="Times New Roman" panose="02020603050405020304" pitchFamily="18" charset="0"/>
                <a:cs typeface="Times New Roman" panose="02020603050405020304" pitchFamily="18" charset="0"/>
              </a:rPr>
              <a:t>+370 (697) 13816</a:t>
            </a:r>
          </a:p>
          <a:p>
            <a:r>
              <a:rPr lang="it-IT" sz="1900" dirty="0">
                <a:latin typeface="Times New Roman" panose="02020603050405020304" pitchFamily="18" charset="0"/>
                <a:cs typeface="Times New Roman" panose="02020603050405020304" pitchFamily="18" charset="0"/>
              </a:rPr>
              <a:t>sim.cerniauskaite@gmail.com</a:t>
            </a:r>
            <a:endParaRPr lang="lt-LT"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27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7FE7906F-4494-456E-A170-9AE476B3A703}"/>
              </a:ext>
            </a:extLst>
          </p:cNvPr>
          <p:cNvSpPr>
            <a:spLocks noGrp="1"/>
          </p:cNvSpPr>
          <p:nvPr>
            <p:ph type="title"/>
          </p:nvPr>
        </p:nvSpPr>
        <p:spPr>
          <a:xfrm>
            <a:off x="146304" y="301752"/>
            <a:ext cx="5437167" cy="4690871"/>
          </a:xfrm>
        </p:spPr>
        <p:txBody>
          <a:bodyPr>
            <a:normAutofit fontScale="90000"/>
          </a:bodyPr>
          <a:lstStyle/>
          <a:p>
            <a:r>
              <a:rPr lang="lt-LT" sz="1300" dirty="0">
                <a:latin typeface="Times New Roman" panose="02020603050405020304" pitchFamily="18" charset="0"/>
                <a:cs typeface="Times New Roman" panose="02020603050405020304" pitchFamily="18" charset="0"/>
              </a:rPr>
              <a:t>"Teatriukas" – profesionalių nepriklausomų aktorių trupė, kurianti daugiausia vaikams ir dalyvaujanti įvairiuose kultūros, švietimo, bei socialiniuose projektuose. "Teatriuką" įkūrė aktoriai Dalia Mikoliūnaitė, Žilvinas Ramanauskas.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Teatriukas" iki šiol su keliolika spektaklių ir koncertinių programų vaikams, muzikine programa suaugusiems, įrašė 20 kompaktinių plokštelių. Turime didžiulę patirtį dirbant su vaikais kūrybinėse vasaros stovyklose.</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Su spektakliais, muzikinėmis programomis keliaujame į netradicines erdves, bibliotekas, mokyklas, ligonines, miestų aikštes, parkus, bendruomenes.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2021 m. įkurta nauja kūrybinė erdvė - SCENA D, Drąsių kaime Molėtų rajone, kur planuojamos menų edukacijos, menininkų rezidencijos, kūrybinės stovyklos vaikams, o ateityje ir suaugusiems.</a:t>
            </a:r>
            <a:br>
              <a:rPr lang="lt-LT" dirty="0"/>
            </a:br>
            <a:r>
              <a:rPr lang="lt-LT" sz="1300" b="1" dirty="0">
                <a:latin typeface="Times New Roman" panose="02020603050405020304" pitchFamily="18" charset="0"/>
                <a:cs typeface="Times New Roman" panose="02020603050405020304" pitchFamily="18" charset="0"/>
              </a:rPr>
              <a:t>Kokioms užduotims ieškomi savanoriai?</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Šiuo metu ieškome savanorių kūrybinėse vasaros stovyklose liepos mėn. Drąsių kaime, Molėtų raj. vaikų grupės priežiūrai, sporto ir meno veiklų organizavimo pagalbai, veiklų pravedimui, priemonių paruošimui, aplinkos tvarkymui, informacijos viešinimui.</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 savanorio organizacija ieško?</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Socialaus, kūrybingo, energingo, atsakingo jauno žmogaus, kuris mėgtų dūkti su 6 - 12 metų vaikais, norėtų įgyti organizacinės patirties, susipažinti su meno kūrėjais. </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Kiek savanorių organizacija gali priimti vienu metu?</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4 ( tik reikia išspręsti logistikos arba nakvynės klausimus. Nakvynė galima tik palapinėse). </a:t>
            </a:r>
          </a:p>
        </p:txBody>
      </p:sp>
      <p:sp>
        <p:nvSpPr>
          <p:cNvPr id="6" name="Teksto vietos rezervavimo ženklas 5">
            <a:extLst>
              <a:ext uri="{FF2B5EF4-FFF2-40B4-BE49-F238E27FC236}">
                <a16:creationId xmlns:a16="http://schemas.microsoft.com/office/drawing/2014/main" id="{D256FC4E-7DC1-4C38-BC4B-836406743FC1}"/>
              </a:ext>
            </a:extLst>
          </p:cNvPr>
          <p:cNvSpPr>
            <a:spLocks noGrp="1"/>
          </p:cNvSpPr>
          <p:nvPr>
            <p:ph type="body" sz="half" idx="2"/>
          </p:nvPr>
        </p:nvSpPr>
        <p:spPr>
          <a:xfrm>
            <a:off x="146304" y="4992623"/>
            <a:ext cx="5437167" cy="1563625"/>
          </a:xfrm>
        </p:spPr>
        <p:txBody>
          <a:bodyPr>
            <a:noAutofit/>
          </a:bodyPr>
          <a:lstStyle/>
          <a:p>
            <a:r>
              <a:rPr lang="lt-LT" sz="1600" dirty="0">
                <a:latin typeface="Times New Roman" panose="02020603050405020304" pitchFamily="18" charset="0"/>
                <a:cs typeface="Times New Roman" panose="02020603050405020304" pitchFamily="18" charset="0"/>
              </a:rPr>
              <a:t>Kontaktinis asmuo</a:t>
            </a:r>
          </a:p>
          <a:p>
            <a:r>
              <a:rPr lang="lt-LT" sz="1600" dirty="0">
                <a:latin typeface="Times New Roman" panose="02020603050405020304" pitchFamily="18" charset="0"/>
                <a:cs typeface="Times New Roman" panose="02020603050405020304" pitchFamily="18" charset="0"/>
              </a:rPr>
              <a:t>Dalia Mikoliūnaitė </a:t>
            </a:r>
          </a:p>
          <a:p>
            <a:r>
              <a:rPr lang="lt-LT" sz="1600" dirty="0">
                <a:latin typeface="Times New Roman" panose="02020603050405020304" pitchFamily="18" charset="0"/>
                <a:cs typeface="Times New Roman" panose="02020603050405020304" pitchFamily="18" charset="0"/>
              </a:rPr>
              <a:t>+370 686 04303</a:t>
            </a:r>
          </a:p>
          <a:p>
            <a:r>
              <a:rPr lang="lt-LT" sz="1600" dirty="0">
                <a:latin typeface="Times New Roman" panose="02020603050405020304" pitchFamily="18" charset="0"/>
                <a:cs typeface="Times New Roman" panose="02020603050405020304" pitchFamily="18" charset="0"/>
              </a:rPr>
              <a:t>info@teatriukas.lt</a:t>
            </a:r>
          </a:p>
          <a:p>
            <a:endParaRPr lang="lt-LT" sz="1600" dirty="0"/>
          </a:p>
        </p:txBody>
      </p:sp>
      <p:pic>
        <p:nvPicPr>
          <p:cNvPr id="8" name="Paveikslėlis 7">
            <a:extLst>
              <a:ext uri="{FF2B5EF4-FFF2-40B4-BE49-F238E27FC236}">
                <a16:creationId xmlns:a16="http://schemas.microsoft.com/office/drawing/2014/main" id="{D7246919-3571-4E17-BF4D-F085E0128172}"/>
              </a:ext>
            </a:extLst>
          </p:cNvPr>
          <p:cNvPicPr>
            <a:picLocks noChangeAspect="1"/>
          </p:cNvPicPr>
          <p:nvPr/>
        </p:nvPicPr>
        <p:blipFill>
          <a:blip r:embed="rId2"/>
          <a:stretch>
            <a:fillRect/>
          </a:stretch>
        </p:blipFill>
        <p:spPr>
          <a:xfrm>
            <a:off x="5583471" y="0"/>
            <a:ext cx="6608529" cy="6858000"/>
          </a:xfrm>
          <a:prstGeom prst="rect">
            <a:avLst/>
          </a:prstGeom>
        </p:spPr>
      </p:pic>
      <p:pic>
        <p:nvPicPr>
          <p:cNvPr id="11" name="Turinio vietos rezervavimo ženklas 10">
            <a:extLst>
              <a:ext uri="{FF2B5EF4-FFF2-40B4-BE49-F238E27FC236}">
                <a16:creationId xmlns:a16="http://schemas.microsoft.com/office/drawing/2014/main" id="{616A7501-29A7-494A-BCAB-1BF1354CC452}"/>
              </a:ext>
            </a:extLst>
          </p:cNvPr>
          <p:cNvPicPr>
            <a:picLocks noGrp="1" noChangeAspect="1"/>
          </p:cNvPicPr>
          <p:nvPr>
            <p:ph idx="1"/>
          </p:nvPr>
        </p:nvPicPr>
        <p:blipFill>
          <a:blip r:embed="rId3"/>
          <a:stretch>
            <a:fillRect/>
          </a:stretch>
        </p:blipFill>
        <p:spPr>
          <a:xfrm>
            <a:off x="6969513" y="2308302"/>
            <a:ext cx="3836020" cy="1817649"/>
          </a:xfrm>
          <a:prstGeom prst="rect">
            <a:avLst/>
          </a:prstGeom>
        </p:spPr>
      </p:pic>
    </p:spTree>
    <p:extLst>
      <p:ext uri="{BB962C8B-B14F-4D97-AF65-F5344CB8AC3E}">
        <p14:creationId xmlns:p14="http://schemas.microsoft.com/office/powerpoint/2010/main" val="59513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5AD9285-A918-4B76-B3BF-E19BFFDFAB9E}"/>
              </a:ext>
            </a:extLst>
          </p:cNvPr>
          <p:cNvSpPr>
            <a:spLocks noGrp="1"/>
          </p:cNvSpPr>
          <p:nvPr>
            <p:ph type="title"/>
          </p:nvPr>
        </p:nvSpPr>
        <p:spPr>
          <a:xfrm>
            <a:off x="343540" y="0"/>
            <a:ext cx="7216209" cy="5305647"/>
          </a:xfrm>
        </p:spPr>
        <p:txBody>
          <a:bodyPr>
            <a:normAutofit/>
          </a:bodyPr>
          <a:lstStyle/>
          <a:p>
            <a:r>
              <a:rPr lang="lt-LT" sz="1400" b="1" dirty="0">
                <a:latin typeface="Times New Roman" panose="02020603050405020304" pitchFamily="18" charset="0"/>
                <a:cs typeface="Times New Roman" panose="02020603050405020304" pitchFamily="18" charset="0"/>
              </a:rPr>
              <a:t>VŠĮ Neįgaliųjų integracijos ir darbinio užimtumo centras </a:t>
            </a:r>
            <a:r>
              <a:rPr lang="lt-LT" sz="1400" dirty="0">
                <a:latin typeface="Times New Roman" panose="02020603050405020304" pitchFamily="18" charset="0"/>
                <a:cs typeface="Times New Roman" panose="02020603050405020304" pitchFamily="18" charset="0"/>
              </a:rPr>
              <a:t>- pelno nesiekianti specialiosios paskirties įstaiga, savarankiškai vykdanti socialinę, kultūrinę visuomeninę, organizacinę bei ūkinę veiklą. Šio Centro lankytojai – Molėtų miesto ir rajono neįgalieji, turintys fizinę, protinę, kompleksinę ir kitas negalias nuo 18 metų. </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Pagrindinis tikslas - Centre yra ugdomi ir/ar atkuriami neįgaliųjų socialiniai, darbiniai  ir savarankiško gyvenimo įgūdžiai. Centre besilankantys asmenys gauna visą kompleksą paslaugų: darbinio užimtumo, maitinimo, asmens higienos priežiūros, transporto ir  sociokultūrines paslaugas. </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2022 metais Centre veiklos vyksta nuo 8.00 iki 12.00 val. pirmadieniais-ketvirtadieniais.</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Kokioms užduotims ieškomi savanoriai?</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Savanoriai galėtų užsiimti su neįgaliaisiais:</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Darbine veikla, prisidėti kūrybinėmis idėjomis  pamokyti rankdarbių, amato ir kita.</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Pažaisti šaškėmis, smiginio, stalo žaidimų ir kita.</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 Pabendrauti, pasidalinti savo patirtimi ir išklausyti kitą.</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Ugdyti švaros palaikymą savo aplinkoje ir lauko teritorijoje. </a:t>
            </a:r>
            <a:br>
              <a:rPr lang="lt-LT" sz="1400"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Pravesti paskaitas įvairiomis temomis. </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Kokio savanorio organizacija ieško?</a:t>
            </a:r>
            <a:br>
              <a:rPr lang="lt-LT" sz="1400" b="1"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 Savanoris turėtų būti komunikabilus, empatiškas, užjaučiantis ir suprantantis kitą. Laukiame energingų, darbščių, pilnų idėjų, atsakingų žmonių, kurie padėtų įvairių veiklų metu ir praturtintu neįgaliųjų kasdienybę.</a:t>
            </a:r>
            <a:br>
              <a:rPr lang="lt-LT" sz="1400" dirty="0">
                <a:latin typeface="Times New Roman" panose="02020603050405020304" pitchFamily="18" charset="0"/>
                <a:cs typeface="Times New Roman" panose="02020603050405020304" pitchFamily="18" charset="0"/>
              </a:rPr>
            </a:br>
            <a:r>
              <a:rPr lang="lt-LT" sz="1400" b="1" dirty="0">
                <a:latin typeface="Times New Roman" panose="02020603050405020304" pitchFamily="18" charset="0"/>
                <a:cs typeface="Times New Roman" panose="02020603050405020304" pitchFamily="18" charset="0"/>
              </a:rPr>
              <a:t>Kiek  savanorių organizacija gali priimti vienu metu?</a:t>
            </a:r>
            <a:br>
              <a:rPr lang="lt-LT" sz="1400" b="1" dirty="0">
                <a:latin typeface="Times New Roman" panose="02020603050405020304" pitchFamily="18" charset="0"/>
                <a:cs typeface="Times New Roman" panose="02020603050405020304" pitchFamily="18" charset="0"/>
              </a:rPr>
            </a:br>
            <a:r>
              <a:rPr lang="lt-LT" sz="1400" dirty="0">
                <a:latin typeface="Times New Roman" panose="02020603050405020304" pitchFamily="18" charset="0"/>
                <a:cs typeface="Times New Roman" panose="02020603050405020304" pitchFamily="18" charset="0"/>
              </a:rPr>
              <a:t>Vienu metu galėtume priimti iki 4  savanorių. </a:t>
            </a:r>
            <a:br>
              <a:rPr lang="lt-LT" sz="1400" dirty="0">
                <a:latin typeface="Times New Roman" panose="02020603050405020304" pitchFamily="18" charset="0"/>
                <a:cs typeface="Times New Roman" panose="02020603050405020304" pitchFamily="18" charset="0"/>
              </a:rPr>
            </a:br>
            <a:endParaRPr lang="lt-LT" sz="1400" dirty="0">
              <a:latin typeface="Times New Roman" panose="02020603050405020304" pitchFamily="18" charset="0"/>
              <a:cs typeface="Times New Roman" panose="02020603050405020304" pitchFamily="18" charset="0"/>
            </a:endParaRPr>
          </a:p>
        </p:txBody>
      </p:sp>
      <p:sp>
        <p:nvSpPr>
          <p:cNvPr id="4" name="Teksto vietos rezervavimo ženklas 3">
            <a:extLst>
              <a:ext uri="{FF2B5EF4-FFF2-40B4-BE49-F238E27FC236}">
                <a16:creationId xmlns:a16="http://schemas.microsoft.com/office/drawing/2014/main" id="{FDF2065B-78C0-4094-B1F4-3A3CC9D6EC43}"/>
              </a:ext>
            </a:extLst>
          </p:cNvPr>
          <p:cNvSpPr>
            <a:spLocks noGrp="1"/>
          </p:cNvSpPr>
          <p:nvPr>
            <p:ph type="body" sz="half" idx="2"/>
          </p:nvPr>
        </p:nvSpPr>
        <p:spPr>
          <a:xfrm>
            <a:off x="490330" y="5168348"/>
            <a:ext cx="5093141" cy="1370675"/>
          </a:xfrm>
        </p:spPr>
        <p:txBody>
          <a:bodyPr>
            <a:normAutofit fontScale="25000" lnSpcReduction="20000"/>
          </a:bodyPr>
          <a:lstStyle/>
          <a:p>
            <a:r>
              <a:rPr lang="lt-LT" sz="6400" dirty="0">
                <a:latin typeface="Times New Roman" panose="02020603050405020304" pitchFamily="18" charset="0"/>
                <a:cs typeface="Times New Roman" panose="02020603050405020304" pitchFamily="18" charset="0"/>
              </a:rPr>
              <a:t>Kontaktinis asmuo </a:t>
            </a:r>
          </a:p>
          <a:p>
            <a:r>
              <a:rPr lang="lt-LT" sz="6400" dirty="0">
                <a:latin typeface="Times New Roman" panose="02020603050405020304" pitchFamily="18" charset="0"/>
                <a:cs typeface="Times New Roman" panose="02020603050405020304" pitchFamily="18" charset="0"/>
              </a:rPr>
              <a:t>Inga Marcinkevičienė </a:t>
            </a:r>
          </a:p>
          <a:p>
            <a:r>
              <a:rPr lang="lt-LT" sz="6400" dirty="0">
                <a:latin typeface="Times New Roman" panose="02020603050405020304" pitchFamily="18" charset="0"/>
                <a:cs typeface="Times New Roman" panose="02020603050405020304" pitchFamily="18" charset="0"/>
              </a:rPr>
              <a:t> 8</a:t>
            </a:r>
            <a:r>
              <a:rPr lang="en-US" sz="6400" dirty="0">
                <a:latin typeface="Times New Roman" panose="02020603050405020304" pitchFamily="18" charset="0"/>
                <a:cs typeface="Times New Roman" panose="02020603050405020304" pitchFamily="18" charset="0"/>
              </a:rPr>
              <a:t> (</a:t>
            </a:r>
            <a:r>
              <a:rPr lang="lt-LT" sz="6400" dirty="0">
                <a:latin typeface="Times New Roman" panose="02020603050405020304" pitchFamily="18" charset="0"/>
                <a:cs typeface="Times New Roman" panose="02020603050405020304" pitchFamily="18" charset="0"/>
              </a:rPr>
              <a:t>383</a:t>
            </a:r>
            <a:r>
              <a:rPr lang="en-US" sz="6400" dirty="0">
                <a:latin typeface="Times New Roman" panose="02020603050405020304" pitchFamily="18" charset="0"/>
                <a:cs typeface="Times New Roman" panose="02020603050405020304" pitchFamily="18" charset="0"/>
              </a:rPr>
              <a:t>)</a:t>
            </a:r>
            <a:r>
              <a:rPr lang="lt-LT" sz="6400" dirty="0">
                <a:latin typeface="Times New Roman" panose="02020603050405020304" pitchFamily="18" charset="0"/>
                <a:cs typeface="Times New Roman" panose="02020603050405020304" pitchFamily="18" charset="0"/>
              </a:rPr>
              <a:t> 51076</a:t>
            </a:r>
            <a:endParaRPr lang="en-US" sz="6400" dirty="0">
              <a:latin typeface="Times New Roman" panose="02020603050405020304" pitchFamily="18" charset="0"/>
              <a:cs typeface="Times New Roman" panose="02020603050405020304" pitchFamily="18" charset="0"/>
            </a:endParaRPr>
          </a:p>
          <a:p>
            <a:r>
              <a:rPr lang="lt-LT" sz="6400" dirty="0">
                <a:latin typeface="Times New Roman" panose="02020603050405020304" pitchFamily="18" charset="0"/>
                <a:cs typeface="Times New Roman" panose="02020603050405020304" pitchFamily="18" charset="0"/>
              </a:rPr>
              <a:t>moletai.niduc</a:t>
            </a:r>
            <a:r>
              <a:rPr lang="en-US" sz="6400" dirty="0">
                <a:latin typeface="Times New Roman" panose="02020603050405020304" pitchFamily="18" charset="0"/>
                <a:cs typeface="Times New Roman" panose="02020603050405020304" pitchFamily="18" charset="0"/>
              </a:rPr>
              <a:t>@</a:t>
            </a:r>
            <a:r>
              <a:rPr lang="lt-LT" sz="6400" dirty="0">
                <a:latin typeface="Times New Roman" panose="02020603050405020304" pitchFamily="18" charset="0"/>
                <a:cs typeface="Times New Roman" panose="02020603050405020304" pitchFamily="18" charset="0"/>
              </a:rPr>
              <a:t>gmail.com</a:t>
            </a:r>
          </a:p>
          <a:p>
            <a:endParaRPr lang="lt-LT" dirty="0"/>
          </a:p>
        </p:txBody>
      </p:sp>
      <p:sp>
        <p:nvSpPr>
          <p:cNvPr id="8" name="Turinio vietos rezervavimo ženklas 7">
            <a:extLst>
              <a:ext uri="{FF2B5EF4-FFF2-40B4-BE49-F238E27FC236}">
                <a16:creationId xmlns:a16="http://schemas.microsoft.com/office/drawing/2014/main" id="{CD0BDC65-4083-45D6-BE39-E26C90D501FA}"/>
              </a:ext>
            </a:extLst>
          </p:cNvPr>
          <p:cNvSpPr>
            <a:spLocks noGrp="1"/>
          </p:cNvSpPr>
          <p:nvPr>
            <p:ph idx="1"/>
          </p:nvPr>
        </p:nvSpPr>
        <p:spPr>
          <a:xfrm>
            <a:off x="7836194" y="457200"/>
            <a:ext cx="3743157" cy="5744003"/>
          </a:xfrm>
        </p:spPr>
        <p:txBody>
          <a:bodyPr/>
          <a:lstStyle/>
          <a:p>
            <a:r>
              <a:rPr lang="lt-LT" sz="3600" b="1" dirty="0">
                <a:latin typeface="Times New Roman" panose="02020603050405020304" pitchFamily="18" charset="0"/>
                <a:cs typeface="Times New Roman" panose="02020603050405020304" pitchFamily="18" charset="0"/>
              </a:rPr>
              <a:t>VŠĮ Neįgaliųjų integracijos</a:t>
            </a:r>
          </a:p>
          <a:p>
            <a:r>
              <a:rPr lang="lt-LT" sz="3600" b="1" dirty="0">
                <a:latin typeface="Times New Roman" panose="02020603050405020304" pitchFamily="18" charset="0"/>
                <a:cs typeface="Times New Roman" panose="02020603050405020304" pitchFamily="18" charset="0"/>
              </a:rPr>
              <a:t> ir darbinio užimtumo centras</a:t>
            </a:r>
            <a:endParaRPr lang="lt-LT" sz="3600" dirty="0">
              <a:latin typeface="Times New Roman" panose="02020603050405020304" pitchFamily="18" charset="0"/>
              <a:cs typeface="Times New Roman" panose="02020603050405020304" pitchFamily="18" charset="0"/>
            </a:endParaRPr>
          </a:p>
        </p:txBody>
      </p:sp>
      <p:pic>
        <p:nvPicPr>
          <p:cNvPr id="10" name="Paveikslėlis 9">
            <a:extLst>
              <a:ext uri="{FF2B5EF4-FFF2-40B4-BE49-F238E27FC236}">
                <a16:creationId xmlns:a16="http://schemas.microsoft.com/office/drawing/2014/main" id="{B29CBB3C-E7A4-4D66-9D86-DEDB3BA9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083" y="3429000"/>
            <a:ext cx="4281377" cy="3211033"/>
          </a:xfrm>
          <a:prstGeom prst="rect">
            <a:avLst/>
          </a:prstGeom>
        </p:spPr>
      </p:pic>
    </p:spTree>
    <p:extLst>
      <p:ext uri="{BB962C8B-B14F-4D97-AF65-F5344CB8AC3E}">
        <p14:creationId xmlns:p14="http://schemas.microsoft.com/office/powerpoint/2010/main" val="13805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42A3C0A8-EE6D-43F9-8D73-7A57FD862A01}"/>
              </a:ext>
            </a:extLst>
          </p:cNvPr>
          <p:cNvSpPr>
            <a:spLocks noGrp="1"/>
          </p:cNvSpPr>
          <p:nvPr>
            <p:ph type="title"/>
          </p:nvPr>
        </p:nvSpPr>
        <p:spPr>
          <a:xfrm>
            <a:off x="225286" y="192157"/>
            <a:ext cx="5976731" cy="4896678"/>
          </a:xfrm>
        </p:spPr>
        <p:txBody>
          <a:bodyPr>
            <a:normAutofit fontScale="90000"/>
          </a:bodyPr>
          <a:lstStyle/>
          <a:p>
            <a:r>
              <a:rPr lang="lt-LT" sz="1600" b="1" dirty="0">
                <a:latin typeface="Times New Roman" panose="02020603050405020304" pitchFamily="18" charset="0"/>
                <a:cs typeface="Times New Roman" panose="02020603050405020304" pitchFamily="18" charset="0"/>
              </a:rPr>
              <a:t>Molėtų krašto žmonių su negalia sąjunga </a:t>
            </a:r>
            <a:r>
              <a:rPr lang="lt-LT" sz="1600" dirty="0">
                <a:latin typeface="Times New Roman" panose="02020603050405020304" pitchFamily="18" charset="0"/>
                <a:cs typeface="Times New Roman" panose="02020603050405020304" pitchFamily="18" charset="0"/>
              </a:rPr>
              <a:t>yra nevyriausybinė organizacija, vienijanti įvairaus amžiaus asmenis, turinčius fizinę negalią. Organizacija veikia daugiau negu 30 metų. Pagrindinis organizacijos tikslas - </a:t>
            </a:r>
            <a:r>
              <a:rPr lang="lt-LT" sz="1600" kern="50" dirty="0">
                <a:solidFill>
                  <a:srgbClr val="008000"/>
                </a:solidFill>
                <a:latin typeface="Times New Roman" panose="02020603050405020304" pitchFamily="18" charset="0"/>
                <a:ea typeface="Lucida Sans Unicode" panose="020B0602030504020204" pitchFamily="34" charset="0"/>
                <a:cs typeface="Times New Roman" panose="02020603050405020304" pitchFamily="18" charset="0"/>
              </a:rPr>
              <a:t> </a:t>
            </a:r>
            <a:r>
              <a:rPr lang="lt-LT" sz="1600" kern="50" dirty="0">
                <a:latin typeface="Times New Roman" panose="02020603050405020304" pitchFamily="18" charset="0"/>
                <a:ea typeface="Lucida Sans Unicode" panose="020B0602030504020204" pitchFamily="34" charset="0"/>
                <a:cs typeface="Times New Roman" panose="02020603050405020304" pitchFamily="18" charset="0"/>
              </a:rPr>
              <a:t>vystyti teigiamą visuomenės požiūrį į žmogų su negalia, skatinti neįgaliuosius siekti išsimokslinimo, plėsti akiratį, teikti socialines ir transporto paslaugas.</a:t>
            </a:r>
            <a:br>
              <a:rPr lang="lt-LT"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Kokioms užduotims ieškomi savanoriai?</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Šiuo sunkiu pandeminiu laikotarpiu reikia padėti neįgaliesiems apsirūpinti maisto produktais ir vaistais, t. y. nuvykti į parduotuvę ar vaistinę ir nupirkti reikalingų prekių .</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Nuvežti ( ar nunešti ) į namus neįgaliesiems skirtus Maisto banko produktų lauknešėlius.</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Dalyvauti Maisto banko organizuojamose akcijose, kurios vyksta 2 kartus per metus: pavasarį ir rudenį.  </a:t>
            </a:r>
            <a:br>
              <a:rPr lang="lt-LT"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Kokio savanorio organizacija ieško?</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Laukiame savanorių, nebijančių neįgaliųjų, priimančius juos kaip visaverčius žmones, kuriems tik reikia šiek-tiek pagalbos dėl  įvairių organizmo funkcijų sutrikimo.</a:t>
            </a:r>
            <a:br>
              <a:rPr lang="lt-LT"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Kiek  savanorių organizacija gali priimti vienu metu?</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 2 savanorius. Maisto banko akcijos metu - 8-10 savanorių.</a:t>
            </a:r>
            <a:endParaRPr lang="lt-LT" dirty="0"/>
          </a:p>
        </p:txBody>
      </p:sp>
      <p:pic>
        <p:nvPicPr>
          <p:cNvPr id="3" name="Turinio vietos rezervavimo ženklas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7595" y="2676594"/>
            <a:ext cx="5165173" cy="3989250"/>
          </a:xfrm>
        </p:spPr>
      </p:pic>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225286" y="5088835"/>
            <a:ext cx="5358185" cy="1577008"/>
          </a:xfrm>
        </p:spPr>
        <p:txBody>
          <a:bodyPr>
            <a:normAutofit/>
          </a:bodyPr>
          <a:lstStyle/>
          <a:p>
            <a:r>
              <a:rPr lang="lt-LT" sz="1600">
                <a:latin typeface="Times New Roman" panose="02020603050405020304" pitchFamily="18" charset="0"/>
                <a:cs typeface="Times New Roman" panose="02020603050405020304" pitchFamily="18" charset="0"/>
              </a:rPr>
              <a:t>Kontaktinis asmuo </a:t>
            </a:r>
          </a:p>
          <a:p>
            <a:r>
              <a:rPr lang="lt-LT" sz="1600">
                <a:latin typeface="Times New Roman" panose="02020603050405020304" pitchFamily="18" charset="0"/>
                <a:cs typeface="Times New Roman" panose="02020603050405020304" pitchFamily="18" charset="0"/>
              </a:rPr>
              <a:t>Marytė  Baliūnaitė  </a:t>
            </a:r>
          </a:p>
          <a:p>
            <a:r>
              <a:rPr lang="lt-LT" sz="1600">
                <a:latin typeface="Times New Roman" panose="02020603050405020304" pitchFamily="18" charset="0"/>
                <a:cs typeface="Times New Roman" panose="02020603050405020304" pitchFamily="18" charset="0"/>
              </a:rPr>
              <a:t>+370 (652) 91541</a:t>
            </a:r>
          </a:p>
          <a:p>
            <a:r>
              <a:rPr lang="lt-LT" sz="1600">
                <a:latin typeface="Times New Roman" panose="02020603050405020304" pitchFamily="18" charset="0"/>
                <a:cs typeface="Times New Roman" panose="02020603050405020304" pitchFamily="18" charset="0"/>
              </a:rPr>
              <a:t>lznsmoletai</a:t>
            </a:r>
            <a:r>
              <a:rPr lang="en-US" sz="1600">
                <a:latin typeface="Times New Roman" panose="02020603050405020304" pitchFamily="18" charset="0"/>
                <a:cs typeface="Times New Roman" panose="02020603050405020304" pitchFamily="18" charset="0"/>
              </a:rPr>
              <a:t>@gmail.com</a:t>
            </a:r>
            <a:endParaRPr lang="lt-LT" sz="1600" dirty="0">
              <a:latin typeface="Times New Roman" panose="02020603050405020304" pitchFamily="18" charset="0"/>
              <a:cs typeface="Times New Roman" panose="02020603050405020304" pitchFamily="18" charset="0"/>
            </a:endParaRP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224" y="357809"/>
            <a:ext cx="2029968" cy="2090928"/>
          </a:xfrm>
          <a:prstGeom prst="rect">
            <a:avLst/>
          </a:prstGeom>
        </p:spPr>
      </p:pic>
    </p:spTree>
    <p:extLst>
      <p:ext uri="{BB962C8B-B14F-4D97-AF65-F5344CB8AC3E}">
        <p14:creationId xmlns:p14="http://schemas.microsoft.com/office/powerpoint/2010/main" val="256782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338329" y="457200"/>
            <a:ext cx="5245142" cy="3300984"/>
          </a:xfrm>
        </p:spPr>
        <p:txBody>
          <a:bodyPr>
            <a:normAutofit fontScale="90000"/>
          </a:bodyPr>
          <a:lstStyle/>
          <a:p>
            <a:br>
              <a:rPr lang="lt-LT" dirty="0"/>
            </a:br>
            <a:br>
              <a:rPr lang="en-US" dirty="0"/>
            </a:br>
            <a:br>
              <a:rPr lang="en-US" dirty="0"/>
            </a:br>
            <a:br>
              <a:rPr lang="en-US" dirty="0"/>
            </a:br>
            <a:br>
              <a:rPr lang="en-US" dirty="0"/>
            </a:br>
            <a:br>
              <a:rPr lang="en-US" dirty="0"/>
            </a:br>
            <a:r>
              <a:rPr lang="lt-LT" sz="1600" b="1" dirty="0">
                <a:latin typeface="Times New Roman" panose="02020603050405020304" pitchFamily="18" charset="0"/>
                <a:cs typeface="Times New Roman" panose="02020603050405020304" pitchFamily="18" charset="0"/>
              </a:rPr>
              <a:t>Molėtų socialinės paramos centr</a:t>
            </a:r>
            <a:r>
              <a:rPr lang="en-US" sz="1600" b="1" dirty="0">
                <a:latin typeface="Times New Roman" panose="02020603050405020304" pitchFamily="18" charset="0"/>
                <a:cs typeface="Times New Roman" panose="02020603050405020304" pitchFamily="18" charset="0"/>
              </a:rPr>
              <a:t>o </a:t>
            </a:r>
            <a:r>
              <a:rPr lang="en-US" sz="1600" dirty="0">
                <a:latin typeface="Times New Roman" panose="02020603050405020304" pitchFamily="18" charset="0"/>
                <a:cs typeface="Times New Roman" panose="02020603050405020304" pitchFamily="18" charset="0"/>
              </a:rPr>
              <a:t>v</a:t>
            </a:r>
            <a:r>
              <a:rPr lang="lt-LT" sz="1600" dirty="0">
                <a:latin typeface="Times New Roman" panose="02020603050405020304" pitchFamily="18" charset="0"/>
                <a:cs typeface="Times New Roman" panose="02020603050405020304" pitchFamily="18" charset="0"/>
              </a:rPr>
              <a:t>eikla</a:t>
            </a:r>
            <a:r>
              <a:rPr lang="en-US" sz="1600" dirty="0">
                <a:latin typeface="Times New Roman" panose="02020603050405020304" pitchFamily="18" charset="0"/>
                <a:cs typeface="Times New Roman" panose="02020603050405020304" pitchFamily="18" charset="0"/>
              </a:rPr>
              <a:t> -</a:t>
            </a:r>
            <a:r>
              <a:rPr lang="lt-LT" sz="1600" dirty="0">
                <a:latin typeface="Times New Roman" panose="02020603050405020304" pitchFamily="18" charset="0"/>
                <a:cs typeface="Times New Roman" panose="02020603050405020304" pitchFamily="18" charset="0"/>
              </a:rPr>
              <a:t> socialinių paslaugų teikimas, nesusijusių su apgyvendinimu.</a:t>
            </a:r>
            <a:br>
              <a:rPr lang="lt-LT"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Kokioms užduotims ieškomi savanoriai?</a:t>
            </a:r>
            <a:br>
              <a:rPr lang="en-US"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Ieškomi savanoriai kasdienių buities darbų pagalbai, aplinkos tvarkymui, kapų priežiūrai.</a:t>
            </a:r>
            <a:br>
              <a:rPr lang="en-US"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Kokio savanorio organizacija ieško?</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Savanoris turi būti darbštus, sąžiningas, empatiškas, užjaučiantis, bendraujantis, pakantus, kantrus, norintis daryti gerus darbus tiems, kurie labiausiai stokoja paramos.</a:t>
            </a:r>
            <a:br>
              <a:rPr lang="en-US" sz="1600" dirty="0">
                <a:latin typeface="Times New Roman" panose="02020603050405020304" pitchFamily="18" charset="0"/>
                <a:cs typeface="Times New Roman" panose="02020603050405020304" pitchFamily="18" charset="0"/>
              </a:rPr>
            </a:br>
            <a:r>
              <a:rPr lang="lt-LT" sz="1600" b="1" dirty="0">
                <a:latin typeface="Times New Roman" panose="02020603050405020304" pitchFamily="18" charset="0"/>
                <a:cs typeface="Times New Roman" panose="02020603050405020304" pitchFamily="18" charset="0"/>
              </a:rPr>
              <a:t>Kiek savanorių organizacija gali priimti vienu metu?</a:t>
            </a:r>
            <a:br>
              <a:rPr lang="lt-LT" sz="1600"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Vasaros metu gali būti nuo 5 iki 10 savanorių.</a:t>
            </a:r>
            <a:br>
              <a:rPr lang="lt-LT" sz="1800" b="1" dirty="0">
                <a:latin typeface="Times New Roman" panose="02020603050405020304" pitchFamily="18" charset="0"/>
                <a:cs typeface="Times New Roman" panose="02020603050405020304" pitchFamily="18" charset="0"/>
              </a:rPr>
            </a:br>
            <a:br>
              <a:rPr lang="lt-LT" sz="1800" b="1" dirty="0">
                <a:latin typeface="Times New Roman" panose="02020603050405020304" pitchFamily="18" charset="0"/>
                <a:cs typeface="Times New Roman" panose="02020603050405020304" pitchFamily="18" charset="0"/>
              </a:rPr>
            </a:br>
            <a:endParaRPr lang="lt-LT" sz="1800" b="1" dirty="0">
              <a:latin typeface="Times New Roman" panose="02020603050405020304" pitchFamily="18"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C36538E0-76E3-4A37-AC8E-A48F1447DD01}"/>
              </a:ext>
            </a:extLst>
          </p:cNvPr>
          <p:cNvSpPr>
            <a:spLocks noGrp="1"/>
          </p:cNvSpPr>
          <p:nvPr>
            <p:ph idx="1"/>
          </p:nvPr>
        </p:nvSpPr>
        <p:spPr/>
        <p:txBody>
          <a:bodyPr/>
          <a:lstStyle/>
          <a:p>
            <a:r>
              <a:rPr lang="lt-LT" dirty="0"/>
              <a:t>Įstaigos/organizacijos </a:t>
            </a:r>
            <a:r>
              <a:rPr lang="lt-LT" dirty="0" err="1"/>
              <a:t>logo</a:t>
            </a:r>
            <a:r>
              <a:rPr lang="lt-LT" dirty="0"/>
              <a:t> arba nuotrauka, atspindinti veiklą</a:t>
            </a: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338329" y="3329989"/>
            <a:ext cx="5245142" cy="2871216"/>
          </a:xfrm>
        </p:spPr>
        <p:txBody>
          <a:bodyPr>
            <a:normAutofit/>
          </a:bodyPr>
          <a:lstStyle/>
          <a:p>
            <a:endParaRPr lang="en-US" sz="1600" dirty="0">
              <a:latin typeface="Times New Roman" panose="02020603050405020304" pitchFamily="18" charset="0"/>
              <a:cs typeface="Times New Roman" panose="02020603050405020304" pitchFamily="18" charset="0"/>
            </a:endParaRPr>
          </a:p>
          <a:p>
            <a:r>
              <a:rPr lang="lt-LT" sz="1600" dirty="0">
                <a:latin typeface="Times New Roman" panose="02020603050405020304" pitchFamily="18" charset="0"/>
                <a:cs typeface="Times New Roman" panose="02020603050405020304" pitchFamily="18" charset="0"/>
              </a:rPr>
              <a:t>Kontaktinis asmuo</a:t>
            </a:r>
          </a:p>
          <a:p>
            <a:r>
              <a:rPr lang="lt-LT" sz="1600" dirty="0">
                <a:latin typeface="Times New Roman" panose="02020603050405020304" pitchFamily="18" charset="0"/>
                <a:cs typeface="Times New Roman" panose="02020603050405020304" pitchFamily="18" charset="0"/>
              </a:rPr>
              <a:t>Direktorė Jurgita Burbaitė</a:t>
            </a:r>
            <a:endParaRPr lang="en-US" sz="1600" dirty="0">
              <a:latin typeface="Times New Roman" panose="02020603050405020304" pitchFamily="18" charset="0"/>
              <a:cs typeface="Times New Roman" panose="02020603050405020304" pitchFamily="18" charset="0"/>
            </a:endParaRPr>
          </a:p>
          <a:p>
            <a:r>
              <a:rPr lang="lt-LT" sz="1600" dirty="0">
                <a:latin typeface="Times New Roman" panose="02020603050405020304" pitchFamily="18" charset="0"/>
                <a:cs typeface="Times New Roman" panose="02020603050405020304" pitchFamily="18" charset="0"/>
              </a:rPr>
              <a:t> 8 383 51487</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+370</a:t>
            </a:r>
            <a:r>
              <a:rPr lang="lt-LT" sz="1600" dirty="0">
                <a:latin typeface="Times New Roman" panose="02020603050405020304" pitchFamily="18" charset="0"/>
                <a:cs typeface="Times New Roman" panose="02020603050405020304" pitchFamily="18" charset="0"/>
              </a:rPr>
              <a:t> 607 90016</a:t>
            </a:r>
            <a:endParaRPr lang="en-US" sz="1600" dirty="0">
              <a:latin typeface="Times New Roman" panose="02020603050405020304" pitchFamily="18" charset="0"/>
              <a:cs typeface="Times New Roman" panose="02020603050405020304" pitchFamily="18" charset="0"/>
            </a:endParaRPr>
          </a:p>
          <a:p>
            <a:r>
              <a:rPr lang="lt-LT" sz="1600" dirty="0">
                <a:latin typeface="Times New Roman" panose="02020603050405020304" pitchFamily="18" charset="0"/>
                <a:cs typeface="Times New Roman" panose="02020603050405020304" pitchFamily="18" charset="0"/>
              </a:rPr>
              <a:t> j.burbaite</a:t>
            </a:r>
            <a:r>
              <a:rPr lang="en-US" sz="1600" dirty="0">
                <a:latin typeface="Times New Roman" panose="02020603050405020304" pitchFamily="18" charset="0"/>
                <a:cs typeface="Times New Roman" panose="02020603050405020304" pitchFamily="18" charset="0"/>
              </a:rPr>
              <a:t>@parama.moletai.lt</a:t>
            </a:r>
            <a:endParaRPr lang="lt-LT" sz="1600" dirty="0">
              <a:latin typeface="Times New Roman" panose="02020603050405020304" pitchFamily="18" charset="0"/>
              <a:cs typeface="Times New Roman" panose="02020603050405020304" pitchFamily="18" charset="0"/>
            </a:endParaRPr>
          </a:p>
        </p:txBody>
      </p:sp>
      <p:pic>
        <p:nvPicPr>
          <p:cNvPr id="3" name="Paveikslėlis 2">
            <a:extLst>
              <a:ext uri="{FF2B5EF4-FFF2-40B4-BE49-F238E27FC236}">
                <a16:creationId xmlns:a16="http://schemas.microsoft.com/office/drawing/2014/main" id="{496FF4C9-CDB8-4C1A-AF53-7F76BBED733B}"/>
              </a:ext>
            </a:extLst>
          </p:cNvPr>
          <p:cNvPicPr>
            <a:picLocks noChangeAspect="1"/>
          </p:cNvPicPr>
          <p:nvPr/>
        </p:nvPicPr>
        <p:blipFill>
          <a:blip r:embed="rId2"/>
          <a:stretch>
            <a:fillRect/>
          </a:stretch>
        </p:blipFill>
        <p:spPr>
          <a:xfrm>
            <a:off x="5672653" y="137944"/>
            <a:ext cx="6519347" cy="6382513"/>
          </a:xfrm>
          <a:prstGeom prst="rect">
            <a:avLst/>
          </a:prstGeom>
        </p:spPr>
      </p:pic>
    </p:spTree>
    <p:extLst>
      <p:ext uri="{BB962C8B-B14F-4D97-AF65-F5344CB8AC3E}">
        <p14:creationId xmlns:p14="http://schemas.microsoft.com/office/powerpoint/2010/main" val="101393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5B1EF2C5-EEC0-4897-8EDA-9710ED792A0C}"/>
              </a:ext>
            </a:extLst>
          </p:cNvPr>
          <p:cNvSpPr>
            <a:spLocks noGrp="1"/>
          </p:cNvSpPr>
          <p:nvPr>
            <p:ph type="title"/>
          </p:nvPr>
        </p:nvSpPr>
        <p:spPr>
          <a:xfrm>
            <a:off x="460375" y="292609"/>
            <a:ext cx="4970463" cy="4251960"/>
          </a:xfrm>
        </p:spPr>
        <p:txBody>
          <a:bodyPr>
            <a:normAutofit/>
          </a:bodyPr>
          <a:lstStyle/>
          <a:p>
            <a:r>
              <a:rPr lang="lt-LT" altLang="lt-LT" sz="1400" b="1" dirty="0">
                <a:latin typeface="Times New Roman" panose="02020603050405020304" pitchFamily="18" charset="0"/>
                <a:cs typeface="Times New Roman" panose="02020603050405020304" pitchFamily="18" charset="0"/>
              </a:rPr>
              <a:t>Molėtų vaikų savarankiško gyvenimo namai (MVSGN) </a:t>
            </a:r>
            <a:r>
              <a:rPr lang="lt-LT" altLang="lt-LT" sz="1400" dirty="0">
                <a:latin typeface="Times New Roman" panose="02020603050405020304" pitchFamily="18" charset="0"/>
                <a:cs typeface="Times New Roman" panose="02020603050405020304" pitchFamily="18" charset="0"/>
              </a:rPr>
              <a:t>-tai biudžetinė įstaiga turinti penkis skyrius: bendruomeninių vaikų globos namų skyrius, globojamų/rūpinamų vaikų skyrius;</a:t>
            </a:r>
            <a:br>
              <a:rPr lang="lt-LT" altLang="lt-LT" sz="1400" dirty="0">
                <a:latin typeface="Times New Roman" panose="02020603050405020304" pitchFamily="18" charset="0"/>
                <a:cs typeface="Times New Roman" panose="02020603050405020304" pitchFamily="18" charset="0"/>
              </a:rPr>
            </a:br>
            <a:r>
              <a:rPr lang="lt-LT" altLang="lt-LT" sz="1400" dirty="0">
                <a:latin typeface="Times New Roman" panose="02020603050405020304" pitchFamily="18" charset="0"/>
                <a:cs typeface="Times New Roman" panose="02020603050405020304" pitchFamily="18" charset="0"/>
              </a:rPr>
              <a:t> globos centro skyrius;</a:t>
            </a:r>
            <a:br>
              <a:rPr lang="lt-LT" altLang="lt-LT" sz="1400" dirty="0">
                <a:latin typeface="Times New Roman" panose="02020603050405020304" pitchFamily="18" charset="0"/>
                <a:cs typeface="Times New Roman" panose="02020603050405020304" pitchFamily="18" charset="0"/>
              </a:rPr>
            </a:br>
            <a:r>
              <a:rPr lang="lt-LT" altLang="lt-LT" sz="1400" dirty="0">
                <a:latin typeface="Times New Roman" panose="02020603050405020304" pitchFamily="18" charset="0"/>
                <a:cs typeface="Times New Roman" panose="02020603050405020304" pitchFamily="18" charset="0"/>
              </a:rPr>
              <a:t>krizių centro skyrius;</a:t>
            </a:r>
            <a:br>
              <a:rPr lang="lt-LT" altLang="lt-LT" sz="1400" dirty="0">
                <a:latin typeface="Times New Roman" panose="02020603050405020304" pitchFamily="18" charset="0"/>
                <a:cs typeface="Times New Roman" panose="02020603050405020304" pitchFamily="18" charset="0"/>
              </a:rPr>
            </a:br>
            <a:r>
              <a:rPr lang="lt-LT" altLang="lt-LT" sz="1400" dirty="0">
                <a:latin typeface="Times New Roman" panose="02020603050405020304" pitchFamily="18" charset="0"/>
                <a:cs typeface="Times New Roman" panose="02020603050405020304" pitchFamily="18" charset="0"/>
              </a:rPr>
              <a:t>vaikų dienos socialinės priežiūros skyrius. </a:t>
            </a:r>
            <a:br>
              <a:rPr lang="lt-LT" altLang="lt-LT" sz="1400" dirty="0">
                <a:latin typeface="Times New Roman" panose="02020603050405020304" pitchFamily="18" charset="0"/>
                <a:cs typeface="Times New Roman" panose="02020603050405020304" pitchFamily="18" charset="0"/>
              </a:rPr>
            </a:br>
            <a:r>
              <a:rPr lang="lt-LT" altLang="lt-LT" sz="1400" b="1" dirty="0">
                <a:latin typeface="Times New Roman" panose="02020603050405020304" pitchFamily="18" charset="0"/>
                <a:cs typeface="Times New Roman" panose="02020603050405020304" pitchFamily="18" charset="0"/>
              </a:rPr>
              <a:t>2. Kokioms užduotims ieškomi savanoriai?   </a:t>
            </a:r>
            <a:r>
              <a:rPr lang="lt-LT" altLang="lt-LT" sz="1400" dirty="0">
                <a:latin typeface="Times New Roman" panose="02020603050405020304" pitchFamily="18" charset="0"/>
                <a:cs typeface="Times New Roman" panose="02020603050405020304" pitchFamily="18" charset="0"/>
              </a:rPr>
              <a:t>Savanoriams siūlomas nuoseklus ir sistemingas darbas su vaikais, renginių organizavimas ir pravedimas, pagalba vaikams atliekant namų darbus, organizuojant vaikų vasaros užimtumą, viešinant įstaigos veiklas.</a:t>
            </a:r>
            <a:br>
              <a:rPr lang="lt-LT" altLang="lt-LT" sz="1400" b="1" dirty="0">
                <a:latin typeface="Times New Roman" panose="02020603050405020304" pitchFamily="18" charset="0"/>
                <a:cs typeface="Times New Roman" panose="02020603050405020304" pitchFamily="18" charset="0"/>
              </a:rPr>
            </a:br>
            <a:r>
              <a:rPr lang="lt-LT" altLang="lt-LT" sz="1400" b="1" dirty="0">
                <a:latin typeface="Times New Roman" panose="02020603050405020304" pitchFamily="18" charset="0"/>
                <a:cs typeface="Times New Roman" panose="02020603050405020304" pitchFamily="18" charset="0"/>
              </a:rPr>
              <a:t>3. Kokio savanorio organizacija ieško?</a:t>
            </a:r>
            <a:br>
              <a:rPr lang="lt-LT" altLang="lt-LT" sz="1400" b="1" dirty="0">
                <a:latin typeface="Times New Roman" panose="02020603050405020304" pitchFamily="18" charset="0"/>
                <a:cs typeface="Times New Roman" panose="02020603050405020304" pitchFamily="18" charset="0"/>
              </a:rPr>
            </a:br>
            <a:r>
              <a:rPr lang="lt-LT" altLang="lt-LT" sz="1400" b="1" dirty="0">
                <a:latin typeface="Times New Roman" panose="02020603050405020304" pitchFamily="18" charset="0"/>
                <a:cs typeface="Times New Roman" panose="02020603050405020304" pitchFamily="18" charset="0"/>
              </a:rPr>
              <a:t> </a:t>
            </a:r>
            <a:r>
              <a:rPr lang="lt-LT" altLang="lt-LT" sz="1400" dirty="0">
                <a:latin typeface="Times New Roman" panose="02020603050405020304" pitchFamily="18" charset="0"/>
                <a:cs typeface="Times New Roman" panose="02020603050405020304" pitchFamily="18" charset="0"/>
              </a:rPr>
              <a:t>Ieškome savanorio, kuris būtų iniciatyvus, tolerantiškas, atsakingas, gebantis dirbti su vaikais ir komandoje.</a:t>
            </a:r>
            <a:br>
              <a:rPr lang="lt-LT" altLang="lt-LT" sz="1400" b="1" dirty="0">
                <a:latin typeface="Times New Roman" panose="02020603050405020304" pitchFamily="18" charset="0"/>
                <a:cs typeface="Times New Roman" panose="02020603050405020304" pitchFamily="18" charset="0"/>
              </a:rPr>
            </a:br>
            <a:r>
              <a:rPr lang="lt-LT" altLang="lt-LT" sz="1400" b="1" dirty="0">
                <a:latin typeface="Times New Roman" panose="02020603050405020304" pitchFamily="18" charset="0"/>
                <a:cs typeface="Times New Roman" panose="02020603050405020304" pitchFamily="18" charset="0"/>
              </a:rPr>
              <a:t>4. Kiek savanorių organizacija gali priimti vienu metu? </a:t>
            </a:r>
            <a:br>
              <a:rPr lang="lt-LT" altLang="lt-LT" sz="1400" b="1" dirty="0">
                <a:latin typeface="Times New Roman" panose="02020603050405020304" pitchFamily="18" charset="0"/>
                <a:cs typeface="Times New Roman" panose="02020603050405020304" pitchFamily="18" charset="0"/>
              </a:rPr>
            </a:br>
            <a:r>
              <a:rPr lang="lt-LT" altLang="lt-LT" sz="1400" dirty="0">
                <a:latin typeface="Times New Roman" panose="02020603050405020304" pitchFamily="18" charset="0"/>
                <a:cs typeface="Times New Roman" panose="02020603050405020304" pitchFamily="18" charset="0"/>
              </a:rPr>
              <a:t>2 savanorius.</a:t>
            </a:r>
            <a:endParaRPr lang="lt-LT" altLang="lt-LT" sz="1400" b="1" dirty="0">
              <a:latin typeface="Times New Roman" panose="02020603050405020304" pitchFamily="18" charset="0"/>
              <a:cs typeface="Times New Roman" panose="02020603050405020304" pitchFamily="18" charset="0"/>
            </a:endParaRPr>
          </a:p>
        </p:txBody>
      </p:sp>
      <p:sp>
        <p:nvSpPr>
          <p:cNvPr id="6" name="Teksto vietos rezervavimo ženklas 5">
            <a:extLst>
              <a:ext uri="{FF2B5EF4-FFF2-40B4-BE49-F238E27FC236}">
                <a16:creationId xmlns:a16="http://schemas.microsoft.com/office/drawing/2014/main" id="{31F45044-E828-4F1F-B103-B7A309199D3A}"/>
              </a:ext>
            </a:extLst>
          </p:cNvPr>
          <p:cNvSpPr>
            <a:spLocks noGrp="1"/>
          </p:cNvSpPr>
          <p:nvPr>
            <p:ph type="body" sz="half" idx="2"/>
          </p:nvPr>
        </p:nvSpPr>
        <p:spPr>
          <a:xfrm>
            <a:off x="460375" y="4626864"/>
            <a:ext cx="4478338" cy="1856231"/>
          </a:xfrm>
        </p:spPr>
        <p:txBody>
          <a:bodyPr rtlCol="0">
            <a:normAutofit fontScale="25000" lnSpcReduction="20000"/>
          </a:bodyPr>
          <a:lstStyle/>
          <a:p>
            <a:pPr fontAlgn="auto">
              <a:spcAft>
                <a:spcPts val="0"/>
              </a:spcAft>
              <a:buClr>
                <a:schemeClr val="accent5"/>
              </a:buClr>
              <a:buFont typeface="Avenir Next LT Pro" panose="020B0504020202020204" pitchFamily="34" charset="0"/>
              <a:buNone/>
              <a:defRPr/>
            </a:pPr>
            <a:endParaRPr lang="lt-LT" sz="1200" b="1" dirty="0"/>
          </a:p>
          <a:p>
            <a:pPr fontAlgn="auto">
              <a:spcAft>
                <a:spcPts val="0"/>
              </a:spcAft>
              <a:buClr>
                <a:schemeClr val="accent5"/>
              </a:buClr>
              <a:buFont typeface="Avenir Next LT Pro" panose="020B0504020202020204" pitchFamily="34" charset="0"/>
              <a:buNone/>
              <a:defRPr/>
            </a:pPr>
            <a:r>
              <a:rPr lang="lt-LT" sz="6400" dirty="0">
                <a:latin typeface="Times New Roman" panose="02020603050405020304" pitchFamily="18" charset="0"/>
                <a:cs typeface="Times New Roman" panose="02020603050405020304" pitchFamily="18" charset="0"/>
              </a:rPr>
              <a:t>Kontaktinis asmuo</a:t>
            </a:r>
          </a:p>
          <a:p>
            <a:pPr fontAlgn="auto">
              <a:spcAft>
                <a:spcPts val="0"/>
              </a:spcAft>
              <a:buClr>
                <a:schemeClr val="accent5"/>
              </a:buClr>
              <a:buFont typeface="Avenir Next LT Pro" panose="020B0504020202020204" pitchFamily="34" charset="0"/>
              <a:buNone/>
              <a:defRPr/>
            </a:pPr>
            <a:r>
              <a:rPr lang="lt-LT" sz="6400" dirty="0">
                <a:latin typeface="Times New Roman" panose="02020603050405020304" pitchFamily="18" charset="0"/>
                <a:cs typeface="Times New Roman" panose="02020603050405020304" pitchFamily="18" charset="0"/>
              </a:rPr>
              <a:t>Žydrūnė Vaidachovičienė</a:t>
            </a:r>
          </a:p>
          <a:p>
            <a:pPr fontAlgn="auto">
              <a:spcAft>
                <a:spcPts val="0"/>
              </a:spcAft>
              <a:buClr>
                <a:schemeClr val="accent5"/>
              </a:buClr>
              <a:buFont typeface="Avenir Next LT Pro" panose="020B0504020202020204" pitchFamily="34" charset="0"/>
              <a:buNone/>
              <a:defRPr/>
            </a:pPr>
            <a:r>
              <a:rPr lang="en-US" sz="6400" dirty="0">
                <a:latin typeface="Times New Roman" panose="02020603050405020304" pitchFamily="18" charset="0"/>
                <a:cs typeface="Times New Roman" panose="02020603050405020304" pitchFamily="18" charset="0"/>
              </a:rPr>
              <a:t>+370</a:t>
            </a:r>
            <a:r>
              <a:rPr lang="lt-LT" sz="6400" dirty="0">
                <a:latin typeface="Times New Roman" panose="02020603050405020304" pitchFamily="18" charset="0"/>
                <a:cs typeface="Times New Roman" panose="02020603050405020304" pitchFamily="18" charset="0"/>
              </a:rPr>
              <a:t> </a:t>
            </a:r>
            <a:r>
              <a:rPr lang="en-US" sz="6400" dirty="0">
                <a:latin typeface="Times New Roman" panose="02020603050405020304" pitchFamily="18" charset="0"/>
                <a:cs typeface="Times New Roman" panose="02020603050405020304" pitchFamily="18" charset="0"/>
              </a:rPr>
              <a:t>(</a:t>
            </a:r>
            <a:r>
              <a:rPr lang="lt-LT" sz="6400" dirty="0">
                <a:latin typeface="Times New Roman" panose="02020603050405020304" pitchFamily="18" charset="0"/>
                <a:cs typeface="Times New Roman" panose="02020603050405020304" pitchFamily="18" charset="0"/>
              </a:rPr>
              <a:t>611</a:t>
            </a:r>
            <a:r>
              <a:rPr lang="en-US" sz="6400" dirty="0">
                <a:latin typeface="Times New Roman" panose="02020603050405020304" pitchFamily="18" charset="0"/>
                <a:cs typeface="Times New Roman" panose="02020603050405020304" pitchFamily="18" charset="0"/>
              </a:rPr>
              <a:t>)</a:t>
            </a:r>
            <a:r>
              <a:rPr lang="lt-LT" sz="6400" dirty="0">
                <a:latin typeface="Times New Roman" panose="02020603050405020304" pitchFamily="18" charset="0"/>
                <a:cs typeface="Times New Roman" panose="02020603050405020304" pitchFamily="18" charset="0"/>
              </a:rPr>
              <a:t> 40603</a:t>
            </a:r>
          </a:p>
          <a:p>
            <a:pPr fontAlgn="auto">
              <a:spcAft>
                <a:spcPts val="0"/>
              </a:spcAft>
              <a:buClr>
                <a:schemeClr val="accent5"/>
              </a:buClr>
              <a:buFont typeface="Avenir Next LT Pro" panose="020B0504020202020204" pitchFamily="34" charset="0"/>
              <a:buNone/>
              <a:defRPr/>
            </a:pPr>
            <a:r>
              <a:rPr lang="lt-LT" sz="6400" dirty="0">
                <a:latin typeface="Times New Roman" panose="02020603050405020304" pitchFamily="18" charset="0"/>
                <a:cs typeface="Times New Roman" panose="02020603050405020304" pitchFamily="18" charset="0"/>
              </a:rPr>
              <a:t>zydrunevaidachoviciene@moletuvaikai.lt</a:t>
            </a:r>
          </a:p>
          <a:p>
            <a:pPr fontAlgn="auto">
              <a:spcAft>
                <a:spcPts val="0"/>
              </a:spcAft>
              <a:buClr>
                <a:schemeClr val="accent5"/>
              </a:buClr>
              <a:buFont typeface="Avenir Next LT Pro" panose="020B0504020202020204" pitchFamily="34" charset="0"/>
              <a:buNone/>
              <a:defRPr/>
            </a:pPr>
            <a:endParaRPr lang="lt-LT" sz="1500" b="1" dirty="0">
              <a:latin typeface="Times New Roman" panose="02020603050405020304" pitchFamily="18" charset="0"/>
              <a:cs typeface="Times New Roman" panose="02020603050405020304" pitchFamily="18" charset="0"/>
            </a:endParaRPr>
          </a:p>
        </p:txBody>
      </p:sp>
      <p:pic>
        <p:nvPicPr>
          <p:cNvPr id="13315" name="Turinio vietos rezervavimo ženklas 9">
            <a:extLst>
              <a:ext uri="{FF2B5EF4-FFF2-40B4-BE49-F238E27FC236}">
                <a16:creationId xmlns:a16="http://schemas.microsoft.com/office/drawing/2014/main" id="{9625E123-AAFD-4FAA-B103-1826A72ADA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64263" y="981075"/>
            <a:ext cx="5567362" cy="18176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612649" y="457198"/>
            <a:ext cx="4970822" cy="3895346"/>
          </a:xfrm>
        </p:spPr>
        <p:txBody>
          <a:bodyPr>
            <a:normAutofit fontScale="90000"/>
          </a:bodyPr>
          <a:lstStyle/>
          <a:p>
            <a:r>
              <a:rPr lang="lt-LT" sz="1300" b="1" dirty="0">
                <a:latin typeface="Times New Roman" panose="02020603050405020304" pitchFamily="18" charset="0"/>
                <a:cs typeface="Times New Roman" panose="02020603050405020304" pitchFamily="18" charset="0"/>
              </a:rPr>
              <a:t>Viešoji įstaiga Universalus daugiafunkcis centras „Kaimynystės namai“ </a:t>
            </a:r>
            <a:r>
              <a:rPr lang="lt-LT" sz="1300" dirty="0">
                <a:latin typeface="Times New Roman" panose="02020603050405020304" pitchFamily="18" charset="0"/>
                <a:cs typeface="Times New Roman" panose="02020603050405020304" pitchFamily="18" charset="0"/>
              </a:rPr>
              <a:t>,</a:t>
            </a:r>
            <a:r>
              <a:rPr lang="lt-LT" sz="1300" b="1" dirty="0">
                <a:latin typeface="Times New Roman" panose="02020603050405020304" pitchFamily="18" charset="0"/>
                <a:cs typeface="Times New Roman" panose="02020603050405020304" pitchFamily="18" charset="0"/>
              </a:rPr>
              <a:t> </a:t>
            </a:r>
            <a:r>
              <a:rPr lang="lt-LT" sz="1300" dirty="0">
                <a:latin typeface="Times New Roman" panose="02020603050405020304" pitchFamily="18" charset="0"/>
                <a:cs typeface="Times New Roman" panose="02020603050405020304" pitchFamily="18" charset="0"/>
              </a:rPr>
              <a:t>įsikūrusi Molėtų rajono Balninkų miestelyje, organizuoja kultūros, laisvalaikio, sporto bei turizmo veiklas įvairių interesų ir amžiaus grupių Balninkų seniūnijos gyventojams ir atvykstantiems; teikia Stiklo muziejaus ir paveikslų galerijos paslaugas; ugdo ikimokyklinio ir priešmokyklinio amžiaus vaikus grupėje „Žiogelis‘. </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Kokioms užduotims ieškomi savanoriai?</a:t>
            </a:r>
            <a:br>
              <a:rPr lang="lt-LT" sz="1300" b="1"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VšĮ „Kaimynystės namai“ savanoriams siūlo įdomias patirtis, prasmingą laisvalaikį, o iš savanorių tikisi pagalbos: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kuriant įvairių kultūrinių renginių turinį, organizuojant juos ir talkinant renginio metu;</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rengiant ir pravedant muziejaus edukacinius užsiėmimus;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priimant muziejaus lankytojus, pristatant muziejaus parodas ir ekspozicijas;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kasdieninėje vaikų grupės „Žiogelis“ veikloje nuo 9.00 val. iki 14.00 val.</a:t>
            </a:r>
            <a:br>
              <a:rPr lang="lt-LT" sz="1300" b="1"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 savanorio organizacija ieško?</a:t>
            </a:r>
            <a:br>
              <a:rPr lang="lt-LT" sz="1300" b="1"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Ieškome savanorio aktyvaus, motyvuoto, gebančio pozityviai bendrauti ir bendradarbiauti, draugiško, mylinčio vaikus. </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4. Kiek savanorių organizacija gali priimti vienu metu?</a:t>
            </a:r>
            <a:br>
              <a:rPr lang="lt-LT" sz="1300" b="1"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2 savanorius.</a:t>
            </a:r>
            <a:br>
              <a:rPr lang="lt-LT" sz="1200" b="1" dirty="0">
                <a:latin typeface="Times New Roman" panose="02020603050405020304" pitchFamily="18" charset="0"/>
                <a:cs typeface="Times New Roman" panose="02020603050405020304" pitchFamily="18" charset="0"/>
              </a:rPr>
            </a:br>
            <a:endParaRPr lang="lt-LT" sz="1200" b="1" dirty="0">
              <a:latin typeface="Times New Roman" panose="02020603050405020304" pitchFamily="18" charset="0"/>
              <a:cs typeface="Times New Roman" panose="02020603050405020304" pitchFamily="18" charset="0"/>
            </a:endParaRP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612649" y="4626864"/>
            <a:ext cx="4970822" cy="1773937"/>
          </a:xfrm>
        </p:spPr>
        <p:txBody>
          <a:bodyPr>
            <a:normAutofit/>
          </a:bodyPr>
          <a:lstStyle/>
          <a:p>
            <a:r>
              <a:rPr lang="lt-LT" sz="1600" dirty="0">
                <a:latin typeface="Times New Roman" panose="02020603050405020304" pitchFamily="18" charset="0"/>
                <a:cs typeface="Times New Roman" panose="02020603050405020304" pitchFamily="18" charset="0"/>
              </a:rPr>
              <a:t>Kontaktinis asmuo</a:t>
            </a:r>
          </a:p>
          <a:p>
            <a:r>
              <a:rPr lang="lt-LT" sz="1600" dirty="0">
                <a:latin typeface="Times New Roman" panose="02020603050405020304" pitchFamily="18" charset="0"/>
                <a:cs typeface="Times New Roman" panose="02020603050405020304" pitchFamily="18" charset="0"/>
              </a:rPr>
              <a:t>Vilija Budrionienė</a:t>
            </a:r>
          </a:p>
          <a:p>
            <a:r>
              <a:rPr lang="lt-LT" sz="1600" dirty="0">
                <a:latin typeface="Times New Roman" panose="02020603050405020304" pitchFamily="18" charset="0"/>
                <a:cs typeface="Times New Roman" panose="02020603050405020304" pitchFamily="18" charset="0"/>
              </a:rPr>
              <a:t>+370 (641) 74417</a:t>
            </a:r>
          </a:p>
          <a:p>
            <a:r>
              <a:rPr lang="lt-LT" sz="1600" dirty="0">
                <a:latin typeface="Times New Roman" panose="02020603050405020304" pitchFamily="18" charset="0"/>
                <a:cs typeface="Times New Roman" panose="02020603050405020304" pitchFamily="18" charset="0"/>
                <a:hlinkClick r:id="rId2"/>
              </a:rPr>
              <a:t>vilijabudrioniene</a:t>
            </a:r>
            <a:r>
              <a:rPr lang="it-IT" sz="1600" dirty="0">
                <a:latin typeface="Times New Roman" panose="02020603050405020304" pitchFamily="18" charset="0"/>
                <a:cs typeface="Times New Roman" panose="02020603050405020304" pitchFamily="18" charset="0"/>
                <a:hlinkClick r:id="rId2"/>
              </a:rPr>
              <a:t>@gmail.com</a:t>
            </a:r>
            <a:r>
              <a:rPr lang="lt-LT" sz="1600" dirty="0">
                <a:latin typeface="Times New Roman" panose="02020603050405020304" pitchFamily="18" charset="0"/>
                <a:cs typeface="Times New Roman" panose="02020603050405020304" pitchFamily="18" charset="0"/>
              </a:rPr>
              <a:t> </a:t>
            </a:r>
          </a:p>
        </p:txBody>
      </p:sp>
      <p:pic>
        <p:nvPicPr>
          <p:cNvPr id="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5696712" y="0"/>
            <a:ext cx="649528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5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8D5564BE-6DFF-44EF-B62B-C8682E88D4D8}"/>
              </a:ext>
            </a:extLst>
          </p:cNvPr>
          <p:cNvSpPr>
            <a:spLocks noGrp="1"/>
          </p:cNvSpPr>
          <p:nvPr>
            <p:ph type="title"/>
          </p:nvPr>
        </p:nvSpPr>
        <p:spPr>
          <a:xfrm>
            <a:off x="265176" y="320040"/>
            <a:ext cx="5385816" cy="4197096"/>
          </a:xfrm>
        </p:spPr>
        <p:txBody>
          <a:bodyPr>
            <a:normAutofit/>
          </a:bodyPr>
          <a:lstStyle/>
          <a:p>
            <a:r>
              <a:rPr lang="en-US" sz="1300" b="1" dirty="0">
                <a:solidFill>
                  <a:srgbClr val="FF0000"/>
                </a:solidFill>
                <a:latin typeface="Times New Roman" panose="02020603050405020304" pitchFamily="18" charset="0"/>
                <a:cs typeface="Times New Roman" panose="02020603050405020304" pitchFamily="18" charset="0"/>
              </a:rPr>
              <a:t>*</a:t>
            </a:r>
            <a:r>
              <a:rPr lang="lt-LT" sz="1300" b="1" dirty="0">
                <a:latin typeface="Times New Roman" panose="02020603050405020304" pitchFamily="18" charset="0"/>
                <a:cs typeface="Times New Roman" panose="02020603050405020304" pitchFamily="18" charset="0"/>
              </a:rPr>
              <a:t>Molėtų „Vyturėlio“ vaikų lopšelis-darželis</a:t>
            </a:r>
            <a:br>
              <a:rPr lang="lt-LT" sz="1300" b="1"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Ugdymo įstaiga, kurioje ugdomi ikimokyklinio ir priešmokyklinio ugdymo vaikai. Čia vaikai mokosi savarankiškumo, bendravimo su bendraamžiais, žaisdami išmoksta daugybę dalykų.</a:t>
            </a:r>
            <a:br>
              <a:rPr lang="lt-LT" sz="1300"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Kokioms užduotims ieškome savanorio?</a:t>
            </a:r>
            <a:br>
              <a:rPr lang="lt-LT" sz="1300" b="1"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 </a:t>
            </a: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Ieškome savanorio, kuris:</a:t>
            </a:r>
            <a:b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b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norėtų ir gebėtų bendrauti su vaikais nuo 1 iki 7 metų;</a:t>
            </a:r>
            <a:b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b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galėtų jiems padėti apsirengti, nusirengti.</a:t>
            </a:r>
            <a:b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b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kartu su vaikais žaistų </a:t>
            </a:r>
            <a:r>
              <a:rPr lang="lt-LT" sz="1300" dirty="0">
                <a:solidFill>
                  <a:srgbClr val="000000"/>
                </a:solidFill>
                <a:latin typeface="Times New Roman" panose="02020603050405020304" pitchFamily="18" charset="0"/>
                <a:cs typeface="Times New Roman" panose="02020603050405020304" pitchFamily="18" charset="0"/>
              </a:rPr>
              <a:t> įvairius žaidimus, skaitytų knygas;</a:t>
            </a:r>
            <a:br>
              <a:rPr lang="lt-LT" sz="1300" dirty="0">
                <a:solidFill>
                  <a:srgbClr val="000000"/>
                </a:solidFill>
                <a:latin typeface="Times New Roman" panose="02020603050405020304" pitchFamily="18" charset="0"/>
                <a:cs typeface="Times New Roman" panose="02020603050405020304" pitchFamily="18" charset="0"/>
              </a:rPr>
            </a:br>
            <a:r>
              <a:rPr lang="lt-LT" sz="1300" dirty="0">
                <a:solidFill>
                  <a:srgbClr val="000000"/>
                </a:solidFill>
                <a:latin typeface="Times New Roman" panose="02020603050405020304" pitchFamily="18" charset="0"/>
                <a:cs typeface="Times New Roman" panose="02020603050405020304" pitchFamily="18" charset="0"/>
              </a:rPr>
              <a:t>* padėtų mokytojams tvarkyti žaislus ir ugdymo priemones;</a:t>
            </a:r>
            <a:br>
              <a:rPr lang="lt-LT" sz="1300" dirty="0">
                <a:solidFill>
                  <a:srgbClr val="000000"/>
                </a:solidFill>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Kokio savanorio organizacija ieško?</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komunikabilaus, nuoširdaus, kuris supranta kaip bendrauti su tokio amžiaus vaikais.</a:t>
            </a:r>
            <a:br>
              <a:rPr lang="lt-LT" sz="1300"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 kuris svajoja tapti mažų vaikų mokytoju.</a:t>
            </a:r>
            <a:br>
              <a:rPr lang="lt-LT" sz="1300" b="1" dirty="0">
                <a:latin typeface="Times New Roman" panose="02020603050405020304" pitchFamily="18" charset="0"/>
                <a:cs typeface="Times New Roman" panose="02020603050405020304" pitchFamily="18" charset="0"/>
              </a:rPr>
            </a:br>
            <a:r>
              <a:rPr lang="lt-LT" sz="1300" b="1" dirty="0">
                <a:latin typeface="Times New Roman" panose="02020603050405020304" pitchFamily="18" charset="0"/>
                <a:cs typeface="Times New Roman" panose="02020603050405020304" pitchFamily="18" charset="0"/>
              </a:rPr>
              <a:t>4. Kiek savanorių organizacija gali priimti vienu metu?</a:t>
            </a:r>
            <a:br>
              <a:rPr lang="lt-LT" sz="1300" b="1" dirty="0">
                <a:latin typeface="Times New Roman" panose="02020603050405020304" pitchFamily="18" charset="0"/>
                <a:cs typeface="Times New Roman" panose="02020603050405020304" pitchFamily="18" charset="0"/>
              </a:rPr>
            </a:br>
            <a:r>
              <a:rPr lang="lt-LT" sz="1300" dirty="0">
                <a:latin typeface="Times New Roman" panose="02020603050405020304" pitchFamily="18" charset="0"/>
                <a:cs typeface="Times New Roman" panose="02020603050405020304" pitchFamily="18" charset="0"/>
              </a:rPr>
              <a:t>3 savanorius.</a:t>
            </a:r>
            <a:br>
              <a:rPr lang="en-US" sz="1300" dirty="0">
                <a:latin typeface="Times New Roman" panose="02020603050405020304" pitchFamily="18" charset="0"/>
                <a:cs typeface="Times New Roman" panose="02020603050405020304" pitchFamily="18" charset="0"/>
              </a:rPr>
            </a:br>
            <a:r>
              <a:rPr lang="en-US" sz="800" dirty="0">
                <a:solidFill>
                  <a:srgbClr val="FF0000"/>
                </a:solidFill>
                <a:latin typeface="Times New Roman" panose="02020603050405020304" pitchFamily="18" charset="0"/>
                <a:cs typeface="Times New Roman" panose="02020603050405020304" pitchFamily="18" charset="0"/>
              </a:rPr>
              <a:t>* </a:t>
            </a:r>
            <a:r>
              <a:rPr lang="en-US" sz="800" dirty="0" err="1">
                <a:solidFill>
                  <a:srgbClr val="FF0000"/>
                </a:solidFill>
                <a:latin typeface="Times New Roman" panose="02020603050405020304" pitchFamily="18" charset="0"/>
                <a:cs typeface="Times New Roman" panose="02020603050405020304" pitchFamily="18" charset="0"/>
              </a:rPr>
              <a:t>Veiklos</a:t>
            </a:r>
            <a:r>
              <a:rPr lang="en-US" sz="800" dirty="0">
                <a:solidFill>
                  <a:srgbClr val="FF0000"/>
                </a:solidFill>
                <a:latin typeface="Times New Roman" panose="02020603050405020304" pitchFamily="18" charset="0"/>
                <a:cs typeface="Times New Roman" panose="02020603050405020304" pitchFamily="18" charset="0"/>
              </a:rPr>
              <a:t> </a:t>
            </a:r>
            <a:r>
              <a:rPr lang="en-US" sz="800" dirty="0" err="1">
                <a:solidFill>
                  <a:srgbClr val="FF0000"/>
                </a:solidFill>
                <a:latin typeface="Times New Roman" panose="02020603050405020304" pitchFamily="18" charset="0"/>
                <a:cs typeface="Times New Roman" panose="02020603050405020304" pitchFamily="18" charset="0"/>
              </a:rPr>
              <a:t>vykdymas</a:t>
            </a:r>
            <a:r>
              <a:rPr lang="en-US" sz="800" dirty="0">
                <a:solidFill>
                  <a:srgbClr val="FF0000"/>
                </a:solidFill>
                <a:latin typeface="Times New Roman" panose="02020603050405020304" pitchFamily="18" charset="0"/>
                <a:cs typeface="Times New Roman" panose="02020603050405020304" pitchFamily="18" charset="0"/>
              </a:rPr>
              <a:t> </a:t>
            </a:r>
            <a:r>
              <a:rPr lang="en-US" sz="800" dirty="0" err="1">
                <a:solidFill>
                  <a:srgbClr val="FF0000"/>
                </a:solidFill>
                <a:latin typeface="Times New Roman" panose="02020603050405020304" pitchFamily="18" charset="0"/>
                <a:cs typeface="Times New Roman" panose="02020603050405020304" pitchFamily="18" charset="0"/>
              </a:rPr>
              <a:t>galimas</a:t>
            </a:r>
            <a:r>
              <a:rPr lang="en-US" sz="800" dirty="0">
                <a:solidFill>
                  <a:srgbClr val="FF0000"/>
                </a:solidFill>
                <a:latin typeface="Times New Roman" panose="02020603050405020304" pitchFamily="18" charset="0"/>
                <a:cs typeface="Times New Roman" panose="02020603050405020304" pitchFamily="18" charset="0"/>
              </a:rPr>
              <a:t> </a:t>
            </a:r>
            <a:r>
              <a:rPr lang="en-US" sz="800" dirty="0" err="1">
                <a:solidFill>
                  <a:srgbClr val="FF0000"/>
                </a:solidFill>
                <a:latin typeface="Times New Roman" panose="02020603050405020304" pitchFamily="18" charset="0"/>
                <a:cs typeface="Times New Roman" panose="02020603050405020304" pitchFamily="18" charset="0"/>
              </a:rPr>
              <a:t>pasibaigus</a:t>
            </a:r>
            <a:r>
              <a:rPr lang="en-US" sz="800" dirty="0">
                <a:solidFill>
                  <a:srgbClr val="FF0000"/>
                </a:solidFill>
                <a:latin typeface="Times New Roman" panose="02020603050405020304" pitchFamily="18" charset="0"/>
                <a:cs typeface="Times New Roman" panose="02020603050405020304" pitchFamily="18" charset="0"/>
              </a:rPr>
              <a:t> </a:t>
            </a:r>
            <a:r>
              <a:rPr lang="en-US" sz="800" dirty="0" err="1">
                <a:solidFill>
                  <a:srgbClr val="FF0000"/>
                </a:solidFill>
                <a:latin typeface="Times New Roman" panose="02020603050405020304" pitchFamily="18" charset="0"/>
                <a:cs typeface="Times New Roman" panose="02020603050405020304" pitchFamily="18" charset="0"/>
              </a:rPr>
              <a:t>pandemijai</a:t>
            </a:r>
            <a:r>
              <a:rPr lang="en-US" sz="800" dirty="0">
                <a:solidFill>
                  <a:srgbClr val="FF0000"/>
                </a:solidFill>
                <a:latin typeface="Times New Roman" panose="02020603050405020304" pitchFamily="18" charset="0"/>
                <a:cs typeface="Times New Roman" panose="02020603050405020304" pitchFamily="18" charset="0"/>
              </a:rPr>
              <a:t>.</a:t>
            </a:r>
            <a:br>
              <a:rPr lang="lt-LT" sz="1800" b="1" dirty="0">
                <a:latin typeface="Times New Roman" panose="02020603050405020304" pitchFamily="18" charset="0"/>
                <a:cs typeface="Times New Roman" panose="02020603050405020304" pitchFamily="18" charset="0"/>
              </a:rPr>
            </a:br>
            <a:endParaRPr lang="lt-LT" sz="1800" b="1" dirty="0">
              <a:latin typeface="Times New Roman" panose="02020603050405020304" pitchFamily="18"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C36538E0-76E3-4A37-AC8E-A48F1447DD01}"/>
              </a:ext>
            </a:extLst>
          </p:cNvPr>
          <p:cNvSpPr>
            <a:spLocks noGrp="1"/>
          </p:cNvSpPr>
          <p:nvPr>
            <p:ph idx="1"/>
          </p:nvPr>
        </p:nvSpPr>
        <p:spPr/>
        <p:txBody>
          <a:bodyPr/>
          <a:lstStyle/>
          <a:p>
            <a:r>
              <a:rPr lang="lt-LT" dirty="0"/>
              <a:t>Įstaigos/organizacijos </a:t>
            </a:r>
            <a:r>
              <a:rPr lang="lt-LT" dirty="0" err="1"/>
              <a:t>logo</a:t>
            </a:r>
            <a:r>
              <a:rPr lang="lt-LT" dirty="0"/>
              <a:t> arba nuotrauka, atspindinti veiklą</a:t>
            </a:r>
          </a:p>
        </p:txBody>
      </p:sp>
      <p:sp>
        <p:nvSpPr>
          <p:cNvPr id="6" name="Teksto vietos rezervavimo ženklas 5">
            <a:extLst>
              <a:ext uri="{FF2B5EF4-FFF2-40B4-BE49-F238E27FC236}">
                <a16:creationId xmlns:a16="http://schemas.microsoft.com/office/drawing/2014/main" id="{097C1BBB-6F09-4C9E-BC57-C4E7AEC43308}"/>
              </a:ext>
            </a:extLst>
          </p:cNvPr>
          <p:cNvSpPr>
            <a:spLocks noGrp="1"/>
          </p:cNvSpPr>
          <p:nvPr>
            <p:ph type="body" sz="half" idx="2"/>
          </p:nvPr>
        </p:nvSpPr>
        <p:spPr>
          <a:xfrm>
            <a:off x="265177" y="4517136"/>
            <a:ext cx="4700016" cy="2340864"/>
          </a:xfrm>
        </p:spPr>
        <p:txBody>
          <a:bodyPr>
            <a:normAutofit/>
          </a:bodyPr>
          <a:lstStyle/>
          <a:p>
            <a:r>
              <a:rPr lang="lt-LT" sz="1600" dirty="0">
                <a:latin typeface="Times New Roman" panose="02020603050405020304" pitchFamily="18" charset="0"/>
                <a:cs typeface="Times New Roman" panose="02020603050405020304" pitchFamily="18" charset="0"/>
              </a:rPr>
              <a:t>Kontaktinis asmuo  </a:t>
            </a:r>
          </a:p>
          <a:p>
            <a:r>
              <a:rPr lang="lt-LT" sz="1600" dirty="0">
                <a:latin typeface="Times New Roman" panose="02020603050405020304" pitchFamily="18" charset="0"/>
                <a:cs typeface="Times New Roman" panose="02020603050405020304" pitchFamily="18" charset="0"/>
              </a:rPr>
              <a:t>Ona Kavalnienė </a:t>
            </a:r>
          </a:p>
          <a:p>
            <a:r>
              <a:rPr lang="en-US" sz="1600" dirty="0">
                <a:latin typeface="Times New Roman" panose="02020603050405020304" pitchFamily="18" charset="0"/>
                <a:cs typeface="Times New Roman" panose="02020603050405020304" pitchFamily="18" charset="0"/>
              </a:rPr>
              <a:t>+370</a:t>
            </a:r>
            <a:r>
              <a:rPr lang="lt-LT"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t>
            </a:r>
            <a:r>
              <a:rPr lang="lt-LT" sz="1600" dirty="0">
                <a:latin typeface="Times New Roman" panose="02020603050405020304" pitchFamily="18" charset="0"/>
                <a:cs typeface="Times New Roman" panose="02020603050405020304" pitchFamily="18" charset="0"/>
              </a:rPr>
              <a:t>616</a:t>
            </a:r>
            <a:r>
              <a:rPr lang="en-US" sz="1600" dirty="0">
                <a:latin typeface="Times New Roman" panose="02020603050405020304" pitchFamily="18" charset="0"/>
                <a:cs typeface="Times New Roman" panose="02020603050405020304" pitchFamily="18" charset="0"/>
              </a:rPr>
              <a:t>) </a:t>
            </a:r>
            <a:r>
              <a:rPr lang="lt-LT" sz="1600" dirty="0">
                <a:latin typeface="Times New Roman" panose="02020603050405020304" pitchFamily="18" charset="0"/>
                <a:cs typeface="Times New Roman" panose="02020603050405020304" pitchFamily="18" charset="0"/>
              </a:rPr>
              <a:t>44581</a:t>
            </a:r>
          </a:p>
          <a:p>
            <a:r>
              <a:rPr lang="lt-LT" sz="1600" dirty="0">
                <a:latin typeface="Times New Roman" panose="02020603050405020304" pitchFamily="18" charset="0"/>
                <a:cs typeface="Times New Roman" panose="02020603050405020304" pitchFamily="18" charset="0"/>
              </a:rPr>
              <a:t>direktore@vyturelismoletai.lt</a:t>
            </a:r>
          </a:p>
        </p:txBody>
      </p:sp>
      <p:pic>
        <p:nvPicPr>
          <p:cNvPr id="7" name="Paveikslėlis 6">
            <a:extLst>
              <a:ext uri="{FF2B5EF4-FFF2-40B4-BE49-F238E27FC236}">
                <a16:creationId xmlns:a16="http://schemas.microsoft.com/office/drawing/2014/main" id="{ECFFB8A0-F13D-470D-AC89-CCE209304AE7}"/>
              </a:ext>
            </a:extLst>
          </p:cNvPr>
          <p:cNvPicPr>
            <a:picLocks noChangeAspect="1"/>
          </p:cNvPicPr>
          <p:nvPr/>
        </p:nvPicPr>
        <p:blipFill>
          <a:blip r:embed="rId2"/>
          <a:stretch>
            <a:fillRect/>
          </a:stretch>
        </p:blipFill>
        <p:spPr>
          <a:xfrm>
            <a:off x="6196155" y="457200"/>
            <a:ext cx="5143500" cy="6400800"/>
          </a:xfrm>
          <a:prstGeom prst="rect">
            <a:avLst/>
          </a:prstGeom>
        </p:spPr>
      </p:pic>
    </p:spTree>
    <p:extLst>
      <p:ext uri="{BB962C8B-B14F-4D97-AF65-F5344CB8AC3E}">
        <p14:creationId xmlns:p14="http://schemas.microsoft.com/office/powerpoint/2010/main" val="4212355335"/>
      </p:ext>
    </p:extLst>
  </p:cSld>
  <p:clrMapOvr>
    <a:masterClrMapping/>
  </p:clrMapOvr>
</p:sld>
</file>

<file path=ppt/theme/theme1.xml><?xml version="1.0" encoding="utf-8"?>
<a:theme xmlns:a="http://schemas.openxmlformats.org/drawingml/2006/main" name="SplashVTI">
  <a:themeElements>
    <a:clrScheme name="AnalogousFromLightSeed_2SEEDS">
      <a:dk1>
        <a:srgbClr val="000000"/>
      </a:dk1>
      <a:lt1>
        <a:srgbClr val="FFFFFF"/>
      </a:lt1>
      <a:dk2>
        <a:srgbClr val="213B38"/>
      </a:dk2>
      <a:lt2>
        <a:srgbClr val="E2E8E7"/>
      </a:lt2>
      <a:accent1>
        <a:srgbClr val="CB6E78"/>
      </a:accent1>
      <a:accent2>
        <a:srgbClr val="D488B0"/>
      </a:accent2>
      <a:accent3>
        <a:srgbClr val="D0967C"/>
      </a:accent3>
      <a:accent4>
        <a:srgbClr val="60B287"/>
      </a:accent4>
      <a:accent5>
        <a:srgbClr val="70AEA7"/>
      </a:accent5>
      <a:accent6>
        <a:srgbClr val="6AACC9"/>
      </a:accent6>
      <a:hlink>
        <a:srgbClr val="568E88"/>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docProps/app.xml><?xml version="1.0" encoding="utf-8"?>
<Properties xmlns="http://schemas.openxmlformats.org/officeDocument/2006/extended-properties" xmlns:vt="http://schemas.openxmlformats.org/officeDocument/2006/docPropsVTypes">
  <TotalTime>829</TotalTime>
  <Words>3349</Words>
  <Application>Microsoft Office PowerPoint</Application>
  <PresentationFormat>Plačiaekranė</PresentationFormat>
  <Paragraphs>130</Paragraphs>
  <Slides>19</Slides>
  <Notes>0</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19</vt:i4>
      </vt:variant>
    </vt:vector>
  </HeadingPairs>
  <TitlesOfParts>
    <vt:vector size="26" baseType="lpstr">
      <vt:lpstr>Arial</vt:lpstr>
      <vt:lpstr>Avenir Next LT Pro</vt:lpstr>
      <vt:lpstr>Cambria</vt:lpstr>
      <vt:lpstr>Monotype Corsiva</vt:lpstr>
      <vt:lpstr>Posterama</vt:lpstr>
      <vt:lpstr>Times New Roman</vt:lpstr>
      <vt:lpstr>SplashVTI</vt:lpstr>
      <vt:lpstr>SAVANORYSTĖS MENIU MOLĖTŲ RAJONE</vt:lpstr>
      <vt:lpstr>              Atviras jaunimo centras (AJC) - aplinka, kurioje jaunimas gali pozityviai praleisti laisvalaikį saugiai, užsiimti mėgstama veikla (įvairūs stalo, lauko ir kiti žaidimai, sportas, kūrybinės dirbtuvės, muzikavimas ir t.t.), įgyvendinti savo idėjas, diskutuoti jiems rūpimais klausimas bei pagal poreikį gauti emocinį palaikymą. Atvirame jaunimo centre laukiami visi Molėtų rajone gyvenantys 14-29 metų jaunuoliai. Kokioms užduotims ieškomi savanoriai? Šiuo metu savanoriams siūlome keletą galimų veiklų: -Sistemingas darbas su jaunimu (nuo 14 iki 29 m.). Numatomas kasdienis Jaunimo centro veiklos organizavimas nuo 13 val. iki 18 val., užimant ir kūrybingai praleidžiant laiką su jaunimu; -Jaunimui aktualių renginių organizavimas ir pagalba kuriant šių renginių turinį; -Sisteminga ir savalaikė informacijos apie Jaunimo centrą ir jo vykdomas veiklas sklaida. Kokio savanorio organizacija ieško? -Ieškome savanorio, kuris noriai dirbtų su socialinę atskirtį patiriančiais bei silpnesniais vaikais padedant jiems organizuoti veiklas arba norinčio prisidėti prie informacijos apie centrą rengimo ir viešinimo.  -Ieškome savanorio kuris padėtų tvarkyti Jaunimo centro patalpas: dažyti, piešti, plauti. Kiek savanorių organizacija gali priimti vienu metu? 4 savanorius.</vt:lpstr>
      <vt:lpstr>"Teatriukas" – profesionalių nepriklausomų aktorių trupė, kurianti daugiausia vaikams ir dalyvaujanti įvairiuose kultūros, švietimo, bei socialiniuose projektuose. "Teatriuką" įkūrė aktoriai Dalia Mikoliūnaitė, Žilvinas Ramanauskas. Teatriukas" iki šiol su keliolika spektaklių ir koncertinių programų vaikams, muzikine programa suaugusiems, įrašė 20 kompaktinių plokštelių. Turime didžiulę patirtį dirbant su vaikais kūrybinėse vasaros stovyklose. Su spektakliais, muzikinėmis programomis keliaujame į netradicines erdves, bibliotekas, mokyklas, ligonines, miestų aikštes, parkus, bendruomenes. 2021 m. įkurta nauja kūrybinė erdvė - SCENA D, Drąsių kaime Molėtų rajone, kur planuojamos menų edukacijos, menininkų rezidencijos, kūrybinės stovyklos vaikams, o ateityje ir suaugusiems. Kokioms užduotims ieškomi savanoriai? Šiuo metu ieškome savanorių kūrybinėse vasaros stovyklose liepos mėn. Drąsių kaime, Molėtų raj. vaikų grupės priežiūrai, sporto ir meno veiklų organizavimo pagalbai, veiklų pravedimui, priemonių paruošimui, aplinkos tvarkymui, informacijos viešinimui. Kokio savanorio organizacija ieško? Socialaus, kūrybingo, energingo, atsakingo jauno žmogaus, kuris mėgtų dūkti su 6 - 12 metų vaikais, norėtų įgyti organizacinės patirties, susipažinti su meno kūrėjais.  Kiek savanorių organizacija gali priimti vienu metu? 4 ( tik reikia išspręsti logistikos arba nakvynės klausimus. Nakvynė galima tik palapinėse). </vt:lpstr>
      <vt:lpstr>VŠĮ Neįgaliųjų integracijos ir darbinio užimtumo centras - pelno nesiekianti specialiosios paskirties įstaiga, savarankiškai vykdanti socialinę, kultūrinę visuomeninę, organizacinę bei ūkinę veiklą. Šio Centro lankytojai – Molėtų miesto ir rajono neįgalieji, turintys fizinę, protinę, kompleksinę ir kitas negalias nuo 18 metų.  Pagrindinis tikslas - Centre yra ugdomi ir/ar atkuriami neįgaliųjų socialiniai, darbiniai  ir savarankiško gyvenimo įgūdžiai. Centre besilankantys asmenys gauna visą kompleksą paslaugų: darbinio užimtumo, maitinimo, asmens higienos priežiūros, transporto ir  sociokultūrines paslaugas.  2022 metais Centre veiklos vyksta nuo 8.00 iki 12.00 val. pirmadieniais-ketvirtadieniais. Kokioms užduotims ieškomi savanoriai? Savanoriai galėtų užsiimti su neįgaliaisiais: - Darbine veikla, prisidėti kūrybinėmis idėjomis  pamokyti rankdarbių, amato ir kita. -  Pažaisti šaškėmis, smiginio, stalo žaidimų ir kita.  - Pabendrauti, pasidalinti savo patirtimi ir išklausyti kitą. -  Ugdyti švaros palaikymą savo aplinkoje ir lauko teritorijoje.  - Pravesti paskaitas įvairiomis temomis.  Kokio savanorio organizacija ieško?  Savanoris turėtų būti komunikabilus, empatiškas, užjaučiantis ir suprantantis kitą. Laukiame energingų, darbščių, pilnų idėjų, atsakingų žmonių, kurie padėtų įvairių veiklų metu ir praturtintu neįgaliųjų kasdienybę. Kiek  savanorių organizacija gali priimti vienu metu? Vienu metu galėtume priimti iki 4  savanorių.  </vt:lpstr>
      <vt:lpstr>Molėtų krašto žmonių su negalia sąjunga yra nevyriausybinė organizacija, vienijanti įvairaus amžiaus asmenis, turinčius fizinę negalią. Organizacija veikia daugiau negu 30 metų. Pagrindinis organizacijos tikslas -  vystyti teigiamą visuomenės požiūrį į žmogų su negalia, skatinti neįgaliuosius siekti išsimokslinimo, plėsti akiratį, teikti socialines ir transporto paslaugas. Kokioms užduotims ieškomi savanoriai? Šiuo sunkiu pandeminiu laikotarpiu reikia padėti neįgaliesiems apsirūpinti maisto produktais ir vaistais, t. y. nuvykti į parduotuvę ar vaistinę ir nupirkti reikalingų prekių . Nuvežti ( ar nunešti ) į namus neįgaliesiems skirtus Maisto banko produktų lauknešėlius. Dalyvauti Maisto banko organizuojamose akcijose, kurios vyksta 2 kartus per metus: pavasarį ir rudenį.   Kokio savanorio organizacija ieško? Laukiame savanorių, nebijančių neįgaliųjų, priimančius juos kaip visaverčius žmones, kuriems tik reikia šiek-tiek pagalbos dėl  įvairių organizmo funkcijų sutrikimo. Kiek  savanorių organizacija gali priimti vienu metu?  2 savanorius. Maisto banko akcijos metu - 8-10 savanorių.</vt:lpstr>
      <vt:lpstr>      Molėtų socialinės paramos centro veikla - socialinių paslaugų teikimas, nesusijusių su apgyvendinimu. Kokioms užduotims ieškomi savanoriai? Ieškomi savanoriai kasdienių buities darbų pagalbai, aplinkos tvarkymui, kapų priežiūrai. Kokio savanorio organizacija ieško? Savanoris turi būti darbštus, sąžiningas, empatiškas, užjaučiantis, bendraujantis, pakantus, kantrus, norintis daryti gerus darbus tiems, kurie labiausiai stokoja paramos. Kiek savanorių organizacija gali priimti vienu metu? Vasaros metu gali būti nuo 5 iki 10 savanorių.  </vt:lpstr>
      <vt:lpstr>Molėtų vaikų savarankiško gyvenimo namai (MVSGN) -tai biudžetinė įstaiga turinti penkis skyrius: bendruomeninių vaikų globos namų skyrius, globojamų/rūpinamų vaikų skyrius;  globos centro skyrius; krizių centro skyrius; vaikų dienos socialinės priežiūros skyrius.  2. Kokioms užduotims ieškomi savanoriai?   Savanoriams siūlomas nuoseklus ir sistemingas darbas su vaikais, renginių organizavimas ir pravedimas, pagalba vaikams atliekant namų darbus, organizuojant vaikų vasaros užimtumą, viešinant įstaigos veiklas. 3. Kokio savanorio organizacija ieško?  Ieškome savanorio, kuris būtų iniciatyvus, tolerantiškas, atsakingas, gebantis dirbti su vaikais ir komandoje. 4. Kiek savanorių organizacija gali priimti vienu metu?  2 savanorius.</vt:lpstr>
      <vt:lpstr>Viešoji įstaiga Universalus daugiafunkcis centras „Kaimynystės namai“ , įsikūrusi Molėtų rajono Balninkų miestelyje, organizuoja kultūros, laisvalaikio, sporto bei turizmo veiklas įvairių interesų ir amžiaus grupių Balninkų seniūnijos gyventojams ir atvykstantiems; teikia Stiklo muziejaus ir paveikslų galerijos paslaugas; ugdo ikimokyklinio ir priešmokyklinio amžiaus vaikus grupėje „Žiogelis‘.  Kokioms užduotims ieškomi savanoriai? VšĮ „Kaimynystės namai“ savanoriams siūlo įdomias patirtis, prasmingą laisvalaikį, o iš savanorių tikisi pagalbos: - kuriant įvairių kultūrinių renginių turinį, organizuojant juos ir talkinant renginio metu; - rengiant ir pravedant muziejaus edukacinius užsiėmimus; - priimant muziejaus lankytojus, pristatant muziejaus parodas ir ekspozicijas; - kasdieninėje vaikų grupės „Žiogelis“ veikloje nuo 9.00 val. iki 14.00 val. Kokio savanorio organizacija ieško? Ieškome savanorio aktyvaus, motyvuoto, gebančio pozityviai bendrauti ir bendradarbiauti, draugiško, mylinčio vaikus.  4. Kiek savanorių organizacija gali priimti vienu metu? 2 savanorius. </vt:lpstr>
      <vt:lpstr>*Molėtų „Vyturėlio“ vaikų lopšelis-darželis Ugdymo įstaiga, kurioje ugdomi ikimokyklinio ir priešmokyklinio ugdymo vaikai. Čia vaikai mokosi savarankiškumo, bendravimo su bendraamžiais, žaisdami išmoksta daugybę dalykų. Kokioms užduotims ieškome savanorio? - Ieškome savanorio, kuris: * norėtų ir gebėtų bendrauti su vaikais nuo 1 iki 7 metų; * galėtų jiems padėti apsirengti, nusirengti. * kartu su vaikais žaistų  įvairius žaidimus, skaitytų knygas; * padėtų mokytojams tvarkyti žaislus ir ugdymo priemones; Kokio savanorio organizacija ieško? * komunikabilaus, nuoširdaus, kuris supranta kaip bendrauti su tokio amžiaus vaikais. * kuris svajoja tapti mažų vaikų mokytoju. 4. Kiek savanorių organizacija gali priimti vienu metu? 3 savanorius. * Veiklos vykdymas galimas pasibaigus pandemijai. </vt:lpstr>
      <vt:lpstr>  *Molėtų „Saulutės“ vaikų lopšelis-darželis, tai atvira naujovėms ikimokyklinio ugdymo įstaiga, atliepianti tėvų lūkesčius, užtikrinanti ikimokyklinio ir priešmokyklinio amžiaus vaikų įvairių kompetencijų ugdymo kokybę. Darželyje svarbu ne tik ugdymo rezultatas, bet ir vaiko patiriami kasdieniniai išgyvenimai. Siekiame, kad vaikas noriai eitų į darželį, ugdymo procesas teiktų jam džiaugsmo, atitiktų augančio vaiko poreikius. Kuriame aplinką, kurioje bendruomenės nariai bendradarbiauja, kuria, o vaikai auga atviri, saugūs, smalsūs, bendraujantys, sveiki, kuriantys, sėkmingai besiugdantys.  2. Kokioms užduotims ieškomi savanoriai? Savanoriai galėtų: - dalyvauti, padėti vaikams veiklų metu; - organizuoti žaidimus; - dalyvauti išvykose; - padėti tvarkyti aplinką. 3. Kokio savanorio organizacija ieško? Mylinčio vaikus, atsakingo, bendraujančio. 4. Kiek savanorių organizacija gali priimti vienu metu? 2-3 savanorius. * Veiklos vykdymas galimas pasibaigus pandemijai.</vt:lpstr>
      <vt:lpstr>Tradicinių amatų centras „Meniškas kaimas“ užsiima“ švietėjiška, kultūrine, laisvalaikio organizavimo veiklomis. Čia vyksta įvairios edukacijos, vaikų vasaros stovyklos. 2. Kokioms užduotims ieškomi savanoriai?  Jei nori išbandyti save dirbdamas su vaikais- prisijunk 3. Kokio savanorio organizacija ieško?  Mėgstančio bendrauti ir būti su vaikais. 4. Kiek savanorių organizacija gali priimti vienu metu?  2 savanorius.  </vt:lpstr>
      <vt:lpstr>Visuomeninė organizacija „Videniškių bendruomenės centras“ rengia vietos gyventojams įvairias užimtumo veiklas, organizuoja šventes, pagal galimybes padeda sunkiai besiverčiantiems asmenims, esant poreikiui organizuoja paramos akcijas, iniciatyvas. 2. Kokioms užduotims ieškomi savanoriai?  Bendruomenei reikalinga pagalba: - planuojant jaunimo užimtumą, kuriant renginių programas, bei jas įgyvendinant; - savanoriška ir savalaikė pagalba iniciatyvų, akcijų įgyvendinimo metu;  - tvarkant patalpas prieš/po renginių (veiklų); - renginių (veiklų) filmavimas, fotografavimas. 3. Kokio savanorio organizacija ieško?  Ieškome aktyvių, smalsių, žingeidžių, kūrybingų ir atsakingų savanorių, kurie noriai kibtų į pagalbą ir mažam, ir dideliam.  4. Kiek savanorių organizacija gali priimti vienu metu? 3-4 savanorius. </vt:lpstr>
      <vt:lpstr>Mindūnų bendruomenės centras, įsikūręs Mindūnų kaime, organizuoja įvairias kultūrines, laisvalaikio užimtumo, sporto, turizmo veiklas Mindūnų seniūnijos gyventojams ir atvykstantiems svečiams. Kokioms užduotims ieškomi savanoriai? Viešųjų erdvių tvarkymas (kapinės, muziejaus teritorija ir kt.). Šiukšlių rūšiavimas, aplinkos tvarkymas prie Mindūnų bokšto. Viešosios pakrantės tvarkymo darbai. Kokio savanorio organizacija ieško? Ieškome atsakingo jauno žmogaus užduotims atlikti. Kiek savanorių organizacija gali priimti vienu metu? 4-5 savanorius.</vt:lpstr>
      <vt:lpstr>„Giedraičių bendruomenės centras“ yra visuomeninė organizacija, kurios tikslas - skatinti bendruomenės gyvenamosios teritorijos narius domėtis bendrais interesais, puoselėti ir gražinti bendruomenės aplinką, aktyvinti ir puoselėti bendruomeninius santykius, savitarpio pagalbą, bendradarbiavimą, populiarinti visuomeninę veiklą, paremtą savanoryste. 2. Kokioms užduotims ieškomi savanoriai? -Bendruomenės aplinkos tyrimas ir gyventojų nuomonės apklausos; -Ekskursijų, edukacijų pagalbininkų veikla; -Renginių aplinkos, scenos įrengimo bei priežiūros veikla; -Istorinių vietų bei kitų turistų lankomų vietų eksploatavimo organizavimas, pagalba, priežiūra; -Sporto, pramogų ir poilsio veiklų organizavimo pagalba; -Kiti visuomenei naudingi darbai. 3.Kokio savanorio organizacija ieško? Ieškome savanorių, kurie pagal savo galimybes noriai (savanoriškai) dirbtų tiek kartu su vyresniaisiais, tiek su jaunesniais, tiek su socialinę atskirtį patiriančiais bendruomenės nariais, padėtų organizuoti, įgyvendinti Centro bendruomenines veiklas, renginius, generuotų naujas idėjas, skatintų novatoriškumą, jaunatviškumą, o kartu savo pavyzdžiu prisidėtų prie savanorystės veiklų populiarinimo ir informacijos apie Giedraičių bendruomenės centrą viešinimo.  4. Kiek Jaunimo savanoriškos tarnybos savanorių organizacija gali priimti vienu metu? Esame atviri neribotam savanorių skaičiui, kad tik jūsų būtų  Jautiesi nesuprastas? O gal manai, jog tavęs niekas negirdi ar neišklauso? Jauti, kad nerealizuoji savo minčių ir galimybių? Tau trūksta veiklos ir savo naudingumo jausmo patenkinimo? Jei nori tai pakeisti, turi tam puikią galimybę!  Bendrauk, ieškok, atrask, būk išklausytas ir suprastas, atnešk savo vykdomais projektais ir veiklomis naudą sau ir vietos bendruomenei! Laukiame visų aktyvių jaunuolių - savanorių!  </vt:lpstr>
      <vt:lpstr>Bekupės bendruomenės centras“ yra visuomeninė organizacija, kurios vizija - kaimas turi tapti patrauklia vieta gyventi, dirbti ir užsidirbti, organizuoti turiningą bendruomenės gyvenimą, teikti daugiau paslaugų gyventojams ir svečiams. Bekupėje nuolat vyksta šventės, akcijos, sportiniai renginiai, kurie vienija kaimo gyventojus, skatina juos tobulėti, siekti bendrų tikslų. Bendruomenės centras įgyvendino projektus, siekdamas Bekupės gyventojams užtikrinti kokybiškesnį gyvenimą. Taip pat stengiamės įtraukti jaunimą į bendruomenės centro organizuojamas veiklas.  Kokioms užduotims ieškomi savanoriai?  Savanoriai gali padėti: *Bekupės bendruomenės centrui priklausomų erdvių tvarkymas; *Pagalba organizuoti renginius (idėjos, gyventojų apklausos, dekoracijų gaminimas ir jų pritaikymas, garso aparatūros pritaikymas šventėse); *Įvairių renginių, švenčių, veiklų, žygių ir kt. veiklų fotografavimas, filmavimas; *Jaunimo užimtumo skatinimas; *Savanoriška ir savalaikė pagalba senoliams; *Bekupės paplūdimio sutvarkymas vasaros sezonui; *Kiti visuomenei naudingi darbai. Kokio savanorio organizacija ieško? Bekupės bendruomenės centras ieško jaunuolių, kurie užsiimtų šia veikla motyvuotai ir savanoriškai, laukiame draugiškų, komunikuotų žmonių, kurie gebėtų bendrauti su vaikais, jaunimu ir vyresniais gyventojais. Jeigu tau yra 14-29 m. ir tu esi drąsus, turintis įdėjų, gebantis naudotis technologijomis ir gali prisidėti prie jaukaus krašto kūrimo – mes tavęs laukiame! Kiek savanorių organizacija gali priimti vienu metu? Mes priimsime visus norinčius prisidėti prie Bekupės krašto gerovės. Jeigu manai, kad nori mums padėti, mielai tave priimsime! Laukiame aktyvių jaunuolių!</vt:lpstr>
      <vt:lpstr>Ambraziškių bendruomenės centras, įsikūręs Ambraziškių gyvenvietėje, jungia aplinkinių kaimų gyventojus. Šiuo metu mūsų teritorijoje likę mažai jaunų žmonių, nevykdoma projektinė veikla. Centras turi savo patalpas, teritoriją prie ežero. Veiklai vadovauja 5 žmonių valdyba. Kokioms užduotims ieškomi savanoriai? Savanoriai gali padėti pagyvenusiems žmonėms tvarkyti aplinką, apsiruošti buityje, padėti ūkio darbuose. Kokio savanorio organizacija ieško? Savanoriai gali būti mūsų krašto moksleiviai ( tokių yra labai nedaug ). Kiek  savanorių organizacija gali priimti vienu metu? 2-3 savanorius.</vt:lpstr>
      <vt:lpstr>  </vt:lpstr>
      <vt:lpstr> Molėtų rajono Alantos senelių globos namai - Globos namai yra Molėtų savivaldybės biudžetinė įstaiga, teikianti stacionarias trumpalaikės/ilgalaikės socialinės globos paslaugas, Molėtų savivaldybėje gyvenamąją vietą deklaruojantiems senyvo amžiaus asmenims ir suaugusiems asmenims su negalia. Globos namuose sukurtos 33 vietos senyvo amžiaus asmenims ir suaugusiems asmenims su negalia, įrengta koplytėlė, poilsio kambarys-salė, sudarytos puikios sąlygos laisvalaikiui bei užimtumui praleisti. 2. Kokioms užduotims ieškomi savanoriai? Savanoriai galėtų pagelbėti užimtume. Prisidėti kūrybinėmis idėjomis, pabendrauti, pasidalinti savo patirtimi ir išklausyti kitą, padėti ugdyti švaros palaikymą aplinkoje,  3.Kokio savanorio organizacija ieško? Gebančio užjausti ir suprasti senyvo amžiaus asmenis, komunikabilaus, empatiško, padedančio įvairių veiklų metu. 4. Kiek Jaunimo savanoriškos tarnybos savanorių organizacija gali priimti vienu metu? Vienu metu galėtume priimti 2 savanorius.  </vt:lpstr>
      <vt:lpstr>Viešoji įstaiga Molėtų krašto muziejus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SAVANORYSTĖS MENIU MOLĖTŲ RAJONE</dc:title>
  <dc:creator>Vilma Mečiukonienė</dc:creator>
  <cp:lastModifiedBy>Vladimiras Suchodumcevas</cp:lastModifiedBy>
  <cp:revision>57</cp:revision>
  <cp:lastPrinted>2022-08-24T13:41:51Z</cp:lastPrinted>
  <dcterms:created xsi:type="dcterms:W3CDTF">2022-01-13T13:48:41Z</dcterms:created>
  <dcterms:modified xsi:type="dcterms:W3CDTF">2022-09-02T07:40:31Z</dcterms:modified>
</cp:coreProperties>
</file>